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Nunito"/>
      <p:regular r:id="rId41"/>
      <p:bold r:id="rId42"/>
      <p:italic r:id="rId43"/>
      <p:boldItalic r:id="rId44"/>
    </p:embeddedFont>
    <p:embeddedFont>
      <p:font typeface="Montserrat"/>
      <p:regular r:id="rId45"/>
      <p:bold r:id="rId46"/>
      <p:italic r:id="rId47"/>
      <p:boldItalic r:id="rId48"/>
    </p:embeddedFont>
    <p:embeddedFont>
      <p:font typeface="Lato"/>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51DAF22-F763-4451-A68F-66B6B7352AF6}">
  <a:tblStyle styleId="{B51DAF22-F763-4451-A68F-66B6B7352AF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Nunito-bold.fntdata"/><Relationship Id="rId41" Type="http://schemas.openxmlformats.org/officeDocument/2006/relationships/font" Target="fonts/Nunito-regular.fntdata"/><Relationship Id="rId44" Type="http://schemas.openxmlformats.org/officeDocument/2006/relationships/font" Target="fonts/Nunito-boldItalic.fntdata"/><Relationship Id="rId43" Type="http://schemas.openxmlformats.org/officeDocument/2006/relationships/font" Target="fonts/Nunito-italic.fntdata"/><Relationship Id="rId46" Type="http://schemas.openxmlformats.org/officeDocument/2006/relationships/font" Target="fonts/Montserrat-bold.fntdata"/><Relationship Id="rId45"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ontserrat-boldItalic.fntdata"/><Relationship Id="rId47" Type="http://schemas.openxmlformats.org/officeDocument/2006/relationships/font" Target="fonts/Montserrat-italic.fntdata"/><Relationship Id="rId49" Type="http://schemas.openxmlformats.org/officeDocument/2006/relationships/font" Target="fonts/La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ato-italic.fntdata"/><Relationship Id="rId50" Type="http://schemas.openxmlformats.org/officeDocument/2006/relationships/font" Target="fonts/Lato-bold.fntdata"/><Relationship Id="rId52" Type="http://schemas.openxmlformats.org/officeDocument/2006/relationships/font" Target="fonts/La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png>
</file>

<file path=ppt/media/image13.jp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3.jp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559be3579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559be3579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559be3579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559be3579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g559be35795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559be35795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559be35795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559be35795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559be3579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559be3579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559be35795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559be35795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51e80010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51e80010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559be35795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559be35795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559be35795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559be35795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559be3579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559be3579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559be3579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559be3579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559be35795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559be35795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54afd9b3f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54afd9b3f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559be35795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559be35795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g559be35795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559be35795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559be35795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559be35795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559be35795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559be35795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559be35795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559be35795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559be35795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559be35795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5a53f7e89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5a53f7e89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5a53f7e89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5a53f7e89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59be35795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59be35795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Google Shape;394;g5a53f7e89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5a53f7e89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5a53f7e898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5a53f7e89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5a53f7e89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5a53f7e89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Google Shape;409;g5a53f7e89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5a53f7e89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54afd9b3f9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54afd9b3f9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59be3579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59be3579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7.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2.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9.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13.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5.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sz="6000"/>
              <a:t>SOFTECH</a:t>
            </a:r>
            <a:endParaRPr sz="6000"/>
          </a:p>
        </p:txBody>
      </p:sp>
      <p:sp>
        <p:nvSpPr>
          <p:cNvPr id="229" name="Google Shape;229;p17"/>
          <p:cNvSpPr txBox="1"/>
          <p:nvPr>
            <p:ph idx="1" type="subTitle"/>
          </p:nvPr>
        </p:nvSpPr>
        <p:spPr>
          <a:xfrm>
            <a:off x="3595475" y="3157300"/>
            <a:ext cx="5548500" cy="147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sz="2000"/>
              <a:t>Davila</a:t>
            </a:r>
            <a:r>
              <a:rPr lang="es-419" sz="2000"/>
              <a:t> </a:t>
            </a:r>
            <a:r>
              <a:rPr lang="es-419" sz="2000"/>
              <a:t>Mendez</a:t>
            </a:r>
            <a:r>
              <a:rPr lang="es-419" sz="2000"/>
              <a:t> Juan Manuel</a:t>
            </a:r>
            <a:endParaRPr sz="2000"/>
          </a:p>
          <a:p>
            <a:pPr indent="0" lvl="0" marL="457200" rtl="0" algn="l">
              <a:lnSpc>
                <a:spcPct val="100000"/>
              </a:lnSpc>
              <a:spcBef>
                <a:spcPts val="0"/>
              </a:spcBef>
              <a:spcAft>
                <a:spcPts val="0"/>
              </a:spcAft>
              <a:buNone/>
            </a:pPr>
            <a:r>
              <a:rPr lang="es-419" sz="2000"/>
              <a:t>García Sánchez Alexis Andrés</a:t>
            </a:r>
            <a:endParaRPr sz="2000"/>
          </a:p>
          <a:p>
            <a:pPr indent="457200" lvl="0" marL="457200" rtl="0" algn="l">
              <a:lnSpc>
                <a:spcPct val="100000"/>
              </a:lnSpc>
              <a:spcBef>
                <a:spcPts val="0"/>
              </a:spcBef>
              <a:spcAft>
                <a:spcPts val="0"/>
              </a:spcAft>
              <a:buNone/>
            </a:pPr>
            <a:r>
              <a:rPr lang="es-419" sz="2000"/>
              <a:t>Quintana Ruiz Ajitzi Ricardo</a:t>
            </a:r>
            <a:endParaRPr sz="2000"/>
          </a:p>
          <a:p>
            <a:pPr indent="457200" lvl="0" marL="914400" rtl="0" algn="l">
              <a:lnSpc>
                <a:spcPct val="100000"/>
              </a:lnSpc>
              <a:spcBef>
                <a:spcPts val="0"/>
              </a:spcBef>
              <a:spcAft>
                <a:spcPts val="0"/>
              </a:spcAft>
              <a:buNone/>
            </a:pPr>
            <a:r>
              <a:rPr lang="es-419" sz="2000"/>
              <a:t>Zepeda Flores Alejandro de Jesús</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26"/>
          <p:cNvSpPr txBox="1"/>
          <p:nvPr>
            <p:ph type="title"/>
          </p:nvPr>
        </p:nvSpPr>
        <p:spPr>
          <a:xfrm>
            <a:off x="1155500" y="0"/>
            <a:ext cx="7665000" cy="71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Reglas de negocio</a:t>
            </a:r>
            <a:endParaRPr sz="3500"/>
          </a:p>
        </p:txBody>
      </p:sp>
      <p:graphicFrame>
        <p:nvGraphicFramePr>
          <p:cNvPr id="288" name="Google Shape;288;p26"/>
          <p:cNvGraphicFramePr/>
          <p:nvPr/>
        </p:nvGraphicFramePr>
        <p:xfrm>
          <a:off x="1470000" y="981463"/>
          <a:ext cx="3000000" cy="3000000"/>
        </p:xfrm>
        <a:graphic>
          <a:graphicData uri="http://schemas.openxmlformats.org/drawingml/2006/table">
            <a:tbl>
              <a:tblPr>
                <a:noFill/>
                <a:tableStyleId>{B51DAF22-F763-4451-A68F-66B6B7352AF6}</a:tableStyleId>
              </a:tblPr>
              <a:tblGrid>
                <a:gridCol w="868750"/>
                <a:gridCol w="6167250"/>
              </a:tblGrid>
              <a:tr h="371475">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Clave</a:t>
                      </a:r>
                      <a:endParaRPr sz="1800">
                        <a:solidFill>
                          <a:srgbClr val="FFFFFF"/>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Descripción</a:t>
                      </a:r>
                      <a:endParaRPr sz="1800">
                        <a:solidFill>
                          <a:srgbClr val="FFFFFF"/>
                        </a:solidFill>
                        <a:latin typeface="Nunito"/>
                        <a:ea typeface="Nunito"/>
                        <a:cs typeface="Nunito"/>
                        <a:sym typeface="Nunito"/>
                      </a:endParaRPr>
                    </a:p>
                  </a:txBody>
                  <a:tcPr marT="91425" marB="91425" marR="91425" marL="91425"/>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RN01</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Cualquier usuario puede registrarse como de cliente o desarrollador.</a:t>
                      </a:r>
                      <a:endParaRPr>
                        <a:solidFill>
                          <a:srgbClr val="FFFFFF"/>
                        </a:solidFill>
                        <a:latin typeface="Nunito"/>
                        <a:ea typeface="Nunito"/>
                        <a:cs typeface="Nunito"/>
                        <a:sym typeface="Nunito"/>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RN02</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Todo usuario registrado como cliente, tiene autorizado contratar uno o más servicios mientras cuente con el crédito suficiente.</a:t>
                      </a:r>
                      <a:endParaRPr>
                        <a:solidFill>
                          <a:srgbClr val="FFFFFF"/>
                        </a:solidFill>
                        <a:latin typeface="Nunito"/>
                        <a:ea typeface="Nunito"/>
                        <a:cs typeface="Nunito"/>
                        <a:sym typeface="Nunito"/>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RN03</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Todo usuario registrado como desarrollador tiene autorizado trabajar en uno o más servicios mientras su desempeño sea eficiente.</a:t>
                      </a:r>
                      <a:endParaRPr>
                        <a:solidFill>
                          <a:srgbClr val="FFFFFF"/>
                        </a:solidFill>
                        <a:latin typeface="Nunito"/>
                        <a:ea typeface="Nunito"/>
                        <a:cs typeface="Nunito"/>
                        <a:sym typeface="Nunito"/>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RN04</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Todo usuario registrado como cliente, tiene derecho a cancelar su proyecto sin hacerse </a:t>
                      </a:r>
                      <a:r>
                        <a:rPr lang="es-419">
                          <a:solidFill>
                            <a:srgbClr val="FFFFFF"/>
                          </a:solidFill>
                          <a:latin typeface="Nunito"/>
                          <a:ea typeface="Nunito"/>
                          <a:cs typeface="Nunito"/>
                          <a:sym typeface="Nunito"/>
                        </a:rPr>
                        <a:t>acreedor</a:t>
                      </a:r>
                      <a:r>
                        <a:rPr lang="es-419">
                          <a:solidFill>
                            <a:srgbClr val="FFFFFF"/>
                          </a:solidFill>
                          <a:latin typeface="Nunito"/>
                          <a:ea typeface="Nunito"/>
                          <a:cs typeface="Nunito"/>
                          <a:sym typeface="Nunito"/>
                        </a:rPr>
                        <a:t> a una penalización en un lapso no mayor a 5 días a partir de la fecha de inicio estipulada en el contrato.</a:t>
                      </a:r>
                      <a:endParaRPr>
                        <a:solidFill>
                          <a:srgbClr val="FFFFFF"/>
                        </a:solidFill>
                        <a:latin typeface="Nunito"/>
                        <a:ea typeface="Nunito"/>
                        <a:cs typeface="Nunito"/>
                        <a:sym typeface="Nunito"/>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RN05</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Todo usuario registrado como desarrollador, tiene derecho a  cancelar su proyecto sin hacerse acreedor a una penalización en un lapso no mayor a 3 días  a partir de la fecha de inicio estipulada en el contrato.</a:t>
                      </a:r>
                      <a:endParaRPr>
                        <a:solidFill>
                          <a:srgbClr val="FFFFFF"/>
                        </a:solidFill>
                        <a:latin typeface="Nunito"/>
                        <a:ea typeface="Nunito"/>
                        <a:cs typeface="Nunito"/>
                        <a:sym typeface="Nunito"/>
                      </a:endParaRPr>
                    </a:p>
                  </a:txBody>
                  <a:tcPr marT="91425" marB="91425" marR="91425" marL="91425" anchor="ct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graphicFrame>
        <p:nvGraphicFramePr>
          <p:cNvPr id="293" name="Google Shape;293;p27"/>
          <p:cNvGraphicFramePr/>
          <p:nvPr/>
        </p:nvGraphicFramePr>
        <p:xfrm>
          <a:off x="1393400" y="653163"/>
          <a:ext cx="3000000" cy="3000000"/>
        </p:xfrm>
        <a:graphic>
          <a:graphicData uri="http://schemas.openxmlformats.org/drawingml/2006/table">
            <a:tbl>
              <a:tblPr>
                <a:noFill/>
                <a:tableStyleId>{B51DAF22-F763-4451-A68F-66B6B7352AF6}</a:tableStyleId>
              </a:tblPr>
              <a:tblGrid>
                <a:gridCol w="868750"/>
                <a:gridCol w="6167250"/>
              </a:tblGrid>
              <a:tr h="371475">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Clave</a:t>
                      </a:r>
                      <a:endParaRPr sz="1800">
                        <a:solidFill>
                          <a:srgbClr val="FFFFFF"/>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Descripción</a:t>
                      </a:r>
                      <a:endParaRPr sz="1800">
                        <a:solidFill>
                          <a:srgbClr val="FFFFFF"/>
                        </a:solidFill>
                        <a:latin typeface="Nunito"/>
                        <a:ea typeface="Nunito"/>
                        <a:cs typeface="Nunito"/>
                        <a:sym typeface="Nunito"/>
                      </a:endParaRPr>
                    </a:p>
                  </a:txBody>
                  <a:tcPr marT="91425" marB="91425" marR="91425" marL="91425"/>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RN06</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Cualquier usuario (Cliente o desarrollador) tiene derecho a cancelar un proyecto, fuera del tiempo estipulado en las RN04 y RN05, sin hacerse acreedor a una penalización, exponiendo motivos y bajo previa supervisión de la </a:t>
                      </a:r>
                      <a:r>
                        <a:rPr lang="es-419">
                          <a:solidFill>
                            <a:srgbClr val="FFFFFF"/>
                          </a:solidFill>
                          <a:latin typeface="Nunito"/>
                          <a:ea typeface="Nunito"/>
                          <a:cs typeface="Nunito"/>
                          <a:sym typeface="Nunito"/>
                        </a:rPr>
                        <a:t>administración</a:t>
                      </a:r>
                      <a:endParaRPr>
                        <a:solidFill>
                          <a:srgbClr val="FFFFFF"/>
                        </a:solidFill>
                        <a:latin typeface="Nunito"/>
                        <a:ea typeface="Nunito"/>
                        <a:cs typeface="Nunito"/>
                        <a:sym typeface="Nunito"/>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RN07</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Todo usuario registrado como Cliente, será penalizado en caso de cancelar el proyecto fuera del tiempo estipulado en la RN04. La penalización consistirá en el pago total del proyecto y una disminución de puntaje en nuestra aplicación.</a:t>
                      </a:r>
                      <a:endParaRPr>
                        <a:solidFill>
                          <a:srgbClr val="FFFFFF"/>
                        </a:solidFill>
                        <a:latin typeface="Nunito"/>
                        <a:ea typeface="Nunito"/>
                        <a:cs typeface="Nunito"/>
                        <a:sym typeface="Nunito"/>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RN08</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Todo usuario registrado como Desarrollador, será penalizado en caso de cancelar el proyecto fuera del tiempo estipulado en la RN05. La penalización consistirá en una multa económica igual al pago total del proyecto y una disminución de puntaje en nuestra aplicación.</a:t>
                      </a:r>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RN09</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Todo usuario registrado como moderador, tiene autorizado verificar el cumpliemiento del contrato y establecer las multas pertinente, en caso de que un punto no sea cubierto.</a:t>
                      </a:r>
                      <a:endParaRPr>
                        <a:solidFill>
                          <a:srgbClr val="FFFFFF"/>
                        </a:solidFill>
                        <a:latin typeface="Nunito"/>
                        <a:ea typeface="Nunito"/>
                        <a:cs typeface="Nunito"/>
                        <a:sym typeface="Nunito"/>
                      </a:endParaRPr>
                    </a:p>
                  </a:txBody>
                  <a:tcPr marT="91425" marB="91425" marR="91425" marL="91425" anchor="ct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graphicFrame>
        <p:nvGraphicFramePr>
          <p:cNvPr id="298" name="Google Shape;298;p28"/>
          <p:cNvGraphicFramePr/>
          <p:nvPr/>
        </p:nvGraphicFramePr>
        <p:xfrm>
          <a:off x="1393400" y="653163"/>
          <a:ext cx="3000000" cy="3000000"/>
        </p:xfrm>
        <a:graphic>
          <a:graphicData uri="http://schemas.openxmlformats.org/drawingml/2006/table">
            <a:tbl>
              <a:tblPr>
                <a:noFill/>
                <a:tableStyleId>{B51DAF22-F763-4451-A68F-66B6B7352AF6}</a:tableStyleId>
              </a:tblPr>
              <a:tblGrid>
                <a:gridCol w="868750"/>
                <a:gridCol w="6167250"/>
              </a:tblGrid>
              <a:tr h="371475">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Clave</a:t>
                      </a:r>
                      <a:endParaRPr sz="1800">
                        <a:solidFill>
                          <a:srgbClr val="FFFFFF"/>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Descripción</a:t>
                      </a:r>
                      <a:endParaRPr sz="1800">
                        <a:solidFill>
                          <a:srgbClr val="FFFFFF"/>
                        </a:solidFill>
                        <a:latin typeface="Nunito"/>
                        <a:ea typeface="Nunito"/>
                        <a:cs typeface="Nunito"/>
                        <a:sym typeface="Nunito"/>
                      </a:endParaRPr>
                    </a:p>
                  </a:txBody>
                  <a:tcPr marT="91425" marB="91425" marR="91425" marL="91425"/>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RN10</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Ningún tipo de usuario (Cliente o desarrollador) tiene autorizado aplazar el tiempo estipulado en el contrato.</a:t>
                      </a:r>
                      <a:endParaRPr>
                        <a:solidFill>
                          <a:srgbClr val="FFFFFF"/>
                        </a:solidFill>
                        <a:latin typeface="Nunito"/>
                        <a:ea typeface="Nunito"/>
                        <a:cs typeface="Nunito"/>
                        <a:sym typeface="Nunito"/>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RN11</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Cualquier tipo de usuario, tiene un lapso no mayor a 3 días para realizar cualquier tipo de pago al que sea acreedor.</a:t>
                      </a:r>
                      <a:endParaRPr>
                        <a:solidFill>
                          <a:srgbClr val="FFFFFF"/>
                        </a:solidFill>
                        <a:latin typeface="Nunito"/>
                        <a:ea typeface="Nunito"/>
                        <a:cs typeface="Nunito"/>
                        <a:sym typeface="Nunito"/>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RN12</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Cualquier contrato, sólo será válido en caso de estar firmado por ambas partes; y deberá estar estipulado cualquier tipo de </a:t>
                      </a:r>
                      <a:r>
                        <a:rPr lang="es-419">
                          <a:solidFill>
                            <a:srgbClr val="FFFFFF"/>
                          </a:solidFill>
                          <a:latin typeface="Nunito"/>
                          <a:ea typeface="Nunito"/>
                          <a:cs typeface="Nunito"/>
                          <a:sym typeface="Nunito"/>
                        </a:rPr>
                        <a:t>cláusulas</a:t>
                      </a:r>
                      <a:r>
                        <a:rPr lang="es-419">
                          <a:solidFill>
                            <a:srgbClr val="FFFFFF"/>
                          </a:solidFill>
                          <a:latin typeface="Nunito"/>
                          <a:ea typeface="Nunito"/>
                          <a:cs typeface="Nunito"/>
                          <a:sym typeface="Nunito"/>
                        </a:rPr>
                        <a:t> y sanciones antes de ser firmado. </a:t>
                      </a:r>
                      <a:endParaRPr/>
                    </a:p>
                  </a:txBody>
                  <a:tcPr marT="91425" marB="91425" marR="91425" marL="91425" anchor="ctr"/>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RN13</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El contrato no puede ser modificado bajo ninguna </a:t>
                      </a:r>
                      <a:r>
                        <a:rPr lang="es-419">
                          <a:solidFill>
                            <a:srgbClr val="FFFFFF"/>
                          </a:solidFill>
                          <a:latin typeface="Nunito"/>
                          <a:ea typeface="Nunito"/>
                          <a:cs typeface="Nunito"/>
                          <a:sym typeface="Nunito"/>
                        </a:rPr>
                        <a:t>circunstancia</a:t>
                      </a:r>
                      <a:r>
                        <a:rPr lang="es-419">
                          <a:solidFill>
                            <a:srgbClr val="FFFFFF"/>
                          </a:solidFill>
                          <a:latin typeface="Nunito"/>
                          <a:ea typeface="Nunito"/>
                          <a:cs typeface="Nunito"/>
                          <a:sym typeface="Nunito"/>
                        </a:rPr>
                        <a:t> una vez que ha sido firmado por ambas partes.</a:t>
                      </a:r>
                      <a:endParaRPr>
                        <a:solidFill>
                          <a:srgbClr val="FFFFFF"/>
                        </a:solidFill>
                        <a:latin typeface="Nunito"/>
                        <a:ea typeface="Nunito"/>
                        <a:cs typeface="Nunito"/>
                        <a:sym typeface="Nunito"/>
                      </a:endParaRPr>
                    </a:p>
                  </a:txBody>
                  <a:tcPr marT="91425" marB="91425" marR="91425" marL="91425" anchor="ct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29"/>
          <p:cNvSpPr txBox="1"/>
          <p:nvPr>
            <p:ph type="title"/>
          </p:nvPr>
        </p:nvSpPr>
        <p:spPr>
          <a:xfrm>
            <a:off x="1155500" y="0"/>
            <a:ext cx="7665000" cy="71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Requerimientos Funcionales</a:t>
            </a:r>
            <a:endParaRPr sz="3500"/>
          </a:p>
        </p:txBody>
      </p:sp>
      <p:graphicFrame>
        <p:nvGraphicFramePr>
          <p:cNvPr id="304" name="Google Shape;304;p29"/>
          <p:cNvGraphicFramePr/>
          <p:nvPr/>
        </p:nvGraphicFramePr>
        <p:xfrm>
          <a:off x="1155500" y="806363"/>
          <a:ext cx="3000000" cy="3000000"/>
        </p:xfrm>
        <a:graphic>
          <a:graphicData uri="http://schemas.openxmlformats.org/drawingml/2006/table">
            <a:tbl>
              <a:tblPr>
                <a:noFill/>
                <a:tableStyleId>{B51DAF22-F763-4451-A68F-66B6B7352AF6}</a:tableStyleId>
              </a:tblPr>
              <a:tblGrid>
                <a:gridCol w="764375"/>
                <a:gridCol w="1309350"/>
                <a:gridCol w="5591275"/>
              </a:tblGrid>
              <a:tr h="371475">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Clave</a:t>
                      </a:r>
                      <a:endParaRPr sz="1800">
                        <a:solidFill>
                          <a:srgbClr val="FFFFFF"/>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Nombre</a:t>
                      </a:r>
                      <a:endParaRPr sz="1800">
                        <a:solidFill>
                          <a:srgbClr val="FFFFFF"/>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Descripción</a:t>
                      </a:r>
                      <a:endParaRPr sz="1800">
                        <a:solidFill>
                          <a:srgbClr val="FFFFFF"/>
                        </a:solidFill>
                        <a:latin typeface="Nunito"/>
                        <a:ea typeface="Nunito"/>
                        <a:cs typeface="Nunito"/>
                        <a:sym typeface="Nunito"/>
                      </a:endParaRPr>
                    </a:p>
                  </a:txBody>
                  <a:tcPr marT="91425" marB="91425" marR="91425" marL="91425"/>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RF01</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ctr">
                        <a:lnSpc>
                          <a:spcPct val="115000"/>
                        </a:lnSpc>
                        <a:spcBef>
                          <a:spcPts val="0"/>
                        </a:spcBef>
                        <a:spcAft>
                          <a:spcPts val="0"/>
                        </a:spcAft>
                        <a:buNone/>
                      </a:pPr>
                      <a:r>
                        <a:rPr lang="es-419">
                          <a:solidFill>
                            <a:schemeClr val="lt1"/>
                          </a:solidFill>
                          <a:latin typeface="Nunito"/>
                          <a:ea typeface="Nunito"/>
                          <a:cs typeface="Nunito"/>
                          <a:sym typeface="Nunito"/>
                        </a:rPr>
                        <a:t>Registro de usuarios</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Se permitirá el registro de nuevos usuarios o el acceso de ya existentes.</a:t>
                      </a:r>
                      <a:endParaRPr>
                        <a:solidFill>
                          <a:srgbClr val="FFFFFF"/>
                        </a:solidFill>
                        <a:latin typeface="Nunito"/>
                        <a:ea typeface="Nunito"/>
                        <a:cs typeface="Nunito"/>
                        <a:sym typeface="Nunito"/>
                      </a:endParaRPr>
                    </a:p>
                  </a:txBody>
                  <a:tcPr marT="91425" marB="91425" marR="91425" marL="91425" anchor="ctr"/>
                </a:tc>
              </a:tr>
              <a:tr h="396200">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RF02</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ctr">
                        <a:lnSpc>
                          <a:spcPct val="115000"/>
                        </a:lnSpc>
                        <a:spcBef>
                          <a:spcPts val="0"/>
                        </a:spcBef>
                        <a:spcAft>
                          <a:spcPts val="0"/>
                        </a:spcAft>
                        <a:buNone/>
                      </a:pPr>
                      <a:r>
                        <a:rPr lang="es-419">
                          <a:solidFill>
                            <a:schemeClr val="lt1"/>
                          </a:solidFill>
                          <a:latin typeface="Nunito"/>
                          <a:ea typeface="Nunito"/>
                          <a:cs typeface="Nunito"/>
                          <a:sym typeface="Nunito"/>
                        </a:rPr>
                        <a:t>Administrar usuarios</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El sistema permitirá registrar clientes o desarrolladores, dependiendo del papel que el usuario quiera desempeñar; así como el ingreso de sus datos personales para crear un perfil.</a:t>
                      </a:r>
                      <a:endParaRPr>
                        <a:solidFill>
                          <a:srgbClr val="FFFFFF"/>
                        </a:solidFill>
                        <a:latin typeface="Nunito"/>
                        <a:ea typeface="Nunito"/>
                        <a:cs typeface="Nunito"/>
                        <a:sym typeface="Nunito"/>
                      </a:endParaRPr>
                    </a:p>
                  </a:txBody>
                  <a:tcPr marT="91425" marB="91425" marR="91425" marL="91425" anchor="ctr"/>
                </a:tc>
              </a:tr>
              <a:tr h="396200">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RF03</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ctr">
                        <a:lnSpc>
                          <a:spcPct val="115000"/>
                        </a:lnSpc>
                        <a:spcBef>
                          <a:spcPts val="0"/>
                        </a:spcBef>
                        <a:spcAft>
                          <a:spcPts val="0"/>
                        </a:spcAft>
                        <a:buNone/>
                      </a:pPr>
                      <a:r>
                        <a:rPr lang="es-419">
                          <a:solidFill>
                            <a:schemeClr val="lt1"/>
                          </a:solidFill>
                          <a:latin typeface="Nunito"/>
                          <a:ea typeface="Nunito"/>
                          <a:cs typeface="Nunito"/>
                          <a:sym typeface="Nunito"/>
                        </a:rPr>
                        <a:t>Solicitar proyecto</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El cliente podrá solicitar un proyecto y describir de manera detallada la problemática a resolver.</a:t>
                      </a:r>
                      <a:endParaRPr>
                        <a:solidFill>
                          <a:srgbClr val="FFFFFF"/>
                        </a:solidFill>
                        <a:latin typeface="Nunito"/>
                        <a:ea typeface="Nunito"/>
                        <a:cs typeface="Nunito"/>
                        <a:sym typeface="Nunito"/>
                      </a:endParaRPr>
                    </a:p>
                  </a:txBody>
                  <a:tcPr marT="91425" marB="91425" marR="91425" marL="91425" anchor="ctr"/>
                </a:tc>
              </a:tr>
              <a:tr h="396200">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RF04</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ctr">
                        <a:lnSpc>
                          <a:spcPct val="115000"/>
                        </a:lnSpc>
                        <a:spcBef>
                          <a:spcPts val="0"/>
                        </a:spcBef>
                        <a:spcAft>
                          <a:spcPts val="0"/>
                        </a:spcAft>
                        <a:buNone/>
                      </a:pPr>
                      <a:r>
                        <a:rPr lang="es-419">
                          <a:solidFill>
                            <a:schemeClr val="lt1"/>
                          </a:solidFill>
                          <a:latin typeface="Nunito"/>
                          <a:ea typeface="Nunito"/>
                          <a:cs typeface="Nunito"/>
                          <a:sym typeface="Nunito"/>
                        </a:rPr>
                        <a:t>Administrar peticiones</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El desarrollador recibirá las solicitudes de los clientes, para así proceder a aceptar y ponerse en contacto con él cliente.</a:t>
                      </a:r>
                      <a:endParaRPr>
                        <a:solidFill>
                          <a:srgbClr val="FFFFFF"/>
                        </a:solidFill>
                        <a:latin typeface="Nunito"/>
                        <a:ea typeface="Nunito"/>
                        <a:cs typeface="Nunito"/>
                        <a:sym typeface="Nunito"/>
                      </a:endParaRPr>
                    </a:p>
                  </a:txBody>
                  <a:tcPr marT="91425" marB="91425" marR="91425" marL="91425" anchor="ctr"/>
                </a:tc>
              </a:tr>
              <a:tr h="396200">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RF05</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ctr">
                        <a:lnSpc>
                          <a:spcPct val="115000"/>
                        </a:lnSpc>
                        <a:spcBef>
                          <a:spcPts val="0"/>
                        </a:spcBef>
                        <a:spcAft>
                          <a:spcPts val="0"/>
                        </a:spcAft>
                        <a:buNone/>
                      </a:pPr>
                      <a:r>
                        <a:rPr lang="es-419">
                          <a:solidFill>
                            <a:schemeClr val="lt1"/>
                          </a:solidFill>
                          <a:latin typeface="Nunito"/>
                          <a:ea typeface="Nunito"/>
                          <a:cs typeface="Nunito"/>
                          <a:sym typeface="Nunito"/>
                        </a:rPr>
                        <a:t>Contacto entre usuarios</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Los usuarios recibirán los datos tanto del cliente como del desarrollador, respectivamente.</a:t>
                      </a:r>
                      <a:endParaRPr>
                        <a:solidFill>
                          <a:srgbClr val="FFFFFF"/>
                        </a:solidFill>
                        <a:latin typeface="Nunito"/>
                        <a:ea typeface="Nunito"/>
                        <a:cs typeface="Nunito"/>
                        <a:sym typeface="Nunito"/>
                      </a:endParaRPr>
                    </a:p>
                  </a:txBody>
                  <a:tcPr marT="91425" marB="91425" marR="91425" marL="91425" anchor="ct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30"/>
          <p:cNvSpPr txBox="1"/>
          <p:nvPr>
            <p:ph type="title"/>
          </p:nvPr>
        </p:nvSpPr>
        <p:spPr>
          <a:xfrm>
            <a:off x="1155500" y="0"/>
            <a:ext cx="7665000" cy="71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Requerimientos No Funcionales</a:t>
            </a:r>
            <a:endParaRPr sz="3500"/>
          </a:p>
        </p:txBody>
      </p:sp>
      <p:graphicFrame>
        <p:nvGraphicFramePr>
          <p:cNvPr id="310" name="Google Shape;310;p30"/>
          <p:cNvGraphicFramePr/>
          <p:nvPr/>
        </p:nvGraphicFramePr>
        <p:xfrm>
          <a:off x="1155500" y="806363"/>
          <a:ext cx="3000000" cy="3000000"/>
        </p:xfrm>
        <a:graphic>
          <a:graphicData uri="http://schemas.openxmlformats.org/drawingml/2006/table">
            <a:tbl>
              <a:tblPr>
                <a:noFill/>
                <a:tableStyleId>{B51DAF22-F763-4451-A68F-66B6B7352AF6}</a:tableStyleId>
              </a:tblPr>
              <a:tblGrid>
                <a:gridCol w="764375"/>
                <a:gridCol w="1375025"/>
                <a:gridCol w="5525600"/>
              </a:tblGrid>
              <a:tr h="371475">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Clave</a:t>
                      </a:r>
                      <a:endParaRPr sz="1800">
                        <a:solidFill>
                          <a:srgbClr val="FFFFFF"/>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Nombre</a:t>
                      </a:r>
                      <a:endParaRPr sz="1800">
                        <a:solidFill>
                          <a:srgbClr val="FFFFFF"/>
                        </a:solidFill>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s-419" sz="1800">
                          <a:solidFill>
                            <a:srgbClr val="FFFFFF"/>
                          </a:solidFill>
                          <a:latin typeface="Nunito"/>
                          <a:ea typeface="Nunito"/>
                          <a:cs typeface="Nunito"/>
                          <a:sym typeface="Nunito"/>
                        </a:rPr>
                        <a:t>Descripción</a:t>
                      </a:r>
                      <a:endParaRPr sz="1800">
                        <a:solidFill>
                          <a:srgbClr val="FFFFFF"/>
                        </a:solidFill>
                        <a:latin typeface="Nunito"/>
                        <a:ea typeface="Nunito"/>
                        <a:cs typeface="Nunito"/>
                        <a:sym typeface="Nunito"/>
                      </a:endParaRPr>
                    </a:p>
                  </a:txBody>
                  <a:tcPr marT="91425" marB="91425" marR="91425" marL="91425"/>
                </a:tc>
              </a:tr>
              <a:tr h="3699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RNF01</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ctr">
                        <a:lnSpc>
                          <a:spcPct val="115000"/>
                        </a:lnSpc>
                        <a:spcBef>
                          <a:spcPts val="0"/>
                        </a:spcBef>
                        <a:spcAft>
                          <a:spcPts val="0"/>
                        </a:spcAft>
                        <a:buNone/>
                      </a:pPr>
                      <a:r>
                        <a:rPr lang="es-419">
                          <a:solidFill>
                            <a:schemeClr val="lt1"/>
                          </a:solidFill>
                          <a:latin typeface="Nunito"/>
                          <a:ea typeface="Nunito"/>
                          <a:cs typeface="Nunito"/>
                          <a:sym typeface="Nunito"/>
                        </a:rPr>
                        <a:t>Funcionalidad general</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E</a:t>
                      </a:r>
                      <a:r>
                        <a:rPr lang="es-419">
                          <a:solidFill>
                            <a:schemeClr val="lt1"/>
                          </a:solidFill>
                          <a:latin typeface="Nunito"/>
                          <a:ea typeface="Nunito"/>
                          <a:cs typeface="Nunito"/>
                          <a:sym typeface="Nunito"/>
                        </a:rPr>
                        <a:t>l sistema debe ser fácil de utilizar tanto para desarrolladores como para clientes. </a:t>
                      </a:r>
                      <a:endParaRPr>
                        <a:solidFill>
                          <a:srgbClr val="FFFFFF"/>
                        </a:solidFill>
                        <a:latin typeface="Nunito"/>
                        <a:ea typeface="Nunito"/>
                        <a:cs typeface="Nunito"/>
                        <a:sym typeface="Nunito"/>
                      </a:endParaRPr>
                    </a:p>
                  </a:txBody>
                  <a:tcPr marT="91425" marB="91425" marR="91425" marL="91425" anchor="ctr"/>
                </a:tc>
              </a:tr>
              <a:tr h="396200">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RNF02</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ctr">
                        <a:lnSpc>
                          <a:spcPct val="115000"/>
                        </a:lnSpc>
                        <a:spcBef>
                          <a:spcPts val="0"/>
                        </a:spcBef>
                        <a:spcAft>
                          <a:spcPts val="0"/>
                        </a:spcAft>
                        <a:buNone/>
                      </a:pPr>
                      <a:r>
                        <a:rPr lang="es-419">
                          <a:solidFill>
                            <a:schemeClr val="lt1"/>
                          </a:solidFill>
                          <a:latin typeface="Nunito"/>
                          <a:ea typeface="Nunito"/>
                          <a:cs typeface="Nunito"/>
                          <a:sym typeface="Nunito"/>
                        </a:rPr>
                        <a:t>Concurrencia</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El</a:t>
                      </a:r>
                      <a:r>
                        <a:rPr lang="es-419">
                          <a:solidFill>
                            <a:schemeClr val="lt1"/>
                          </a:solidFill>
                          <a:latin typeface="Nunito"/>
                          <a:ea typeface="Nunito"/>
                          <a:cs typeface="Nunito"/>
                          <a:sym typeface="Nunito"/>
                        </a:rPr>
                        <a:t> sistema debe soportar la cantidad de visitantes sin importar el tipo que sean.</a:t>
                      </a:r>
                      <a:endParaRPr>
                        <a:solidFill>
                          <a:srgbClr val="FFFFFF"/>
                        </a:solidFill>
                        <a:latin typeface="Nunito"/>
                        <a:ea typeface="Nunito"/>
                        <a:cs typeface="Nunito"/>
                        <a:sym typeface="Nunito"/>
                      </a:endParaRPr>
                    </a:p>
                  </a:txBody>
                  <a:tcPr marT="91425" marB="91425" marR="91425" marL="91425" anchor="ctr"/>
                </a:tc>
              </a:tr>
              <a:tr h="396200">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RNF03</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ctr">
                        <a:lnSpc>
                          <a:spcPct val="115000"/>
                        </a:lnSpc>
                        <a:spcBef>
                          <a:spcPts val="0"/>
                        </a:spcBef>
                        <a:spcAft>
                          <a:spcPts val="0"/>
                        </a:spcAft>
                        <a:buNone/>
                      </a:pPr>
                      <a:r>
                        <a:rPr lang="es-419">
                          <a:solidFill>
                            <a:schemeClr val="lt1"/>
                          </a:solidFill>
                          <a:latin typeface="Nunito"/>
                          <a:ea typeface="Nunito"/>
                          <a:cs typeface="Nunito"/>
                          <a:sym typeface="Nunito"/>
                        </a:rPr>
                        <a:t>Rapidez</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L</a:t>
                      </a:r>
                      <a:r>
                        <a:rPr lang="es-419">
                          <a:solidFill>
                            <a:schemeClr val="lt1"/>
                          </a:solidFill>
                          <a:latin typeface="Nunito"/>
                          <a:ea typeface="Nunito"/>
                          <a:cs typeface="Nunito"/>
                          <a:sym typeface="Nunito"/>
                        </a:rPr>
                        <a:t>a solicitud del cliente debe atenderse lo más pronto posible y no demorarse para no perderlo.</a:t>
                      </a:r>
                      <a:endParaRPr>
                        <a:solidFill>
                          <a:srgbClr val="FFFFFF"/>
                        </a:solidFill>
                        <a:latin typeface="Nunito"/>
                        <a:ea typeface="Nunito"/>
                        <a:cs typeface="Nunito"/>
                        <a:sym typeface="Nunito"/>
                      </a:endParaRPr>
                    </a:p>
                  </a:txBody>
                  <a:tcPr marT="91425" marB="91425" marR="91425" marL="91425" anchor="ctr"/>
                </a:tc>
              </a:tr>
              <a:tr h="396200">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RNF04</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ctr">
                        <a:lnSpc>
                          <a:spcPct val="115000"/>
                        </a:lnSpc>
                        <a:spcBef>
                          <a:spcPts val="0"/>
                        </a:spcBef>
                        <a:spcAft>
                          <a:spcPts val="0"/>
                        </a:spcAft>
                        <a:buNone/>
                      </a:pPr>
                      <a:r>
                        <a:rPr lang="es-419">
                          <a:solidFill>
                            <a:schemeClr val="lt1"/>
                          </a:solidFill>
                          <a:latin typeface="Nunito"/>
                          <a:ea typeface="Nunito"/>
                          <a:cs typeface="Nunito"/>
                          <a:sym typeface="Nunito"/>
                        </a:rPr>
                        <a:t>Manejo de errores</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E</a:t>
                      </a:r>
                      <a:r>
                        <a:rPr lang="es-419">
                          <a:solidFill>
                            <a:schemeClr val="lt1"/>
                          </a:solidFill>
                          <a:latin typeface="Nunito"/>
                          <a:ea typeface="Nunito"/>
                          <a:cs typeface="Nunito"/>
                          <a:sym typeface="Nunito"/>
                        </a:rPr>
                        <a:t>n caso de existir errores como de consulta o búsqueda de información, desplegar mensajes en vez de terminar el programa.</a:t>
                      </a:r>
                      <a:endParaRPr>
                        <a:solidFill>
                          <a:srgbClr val="FFFFFF"/>
                        </a:solidFill>
                        <a:latin typeface="Nunito"/>
                        <a:ea typeface="Nunito"/>
                        <a:cs typeface="Nunito"/>
                        <a:sym typeface="Nunito"/>
                      </a:endParaRPr>
                    </a:p>
                  </a:txBody>
                  <a:tcPr marT="91425" marB="91425" marR="91425" marL="91425" anchor="ctr"/>
                </a:tc>
              </a:tr>
              <a:tr h="396200">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RNF05</a:t>
                      </a:r>
                      <a:endParaRPr>
                        <a:solidFill>
                          <a:srgbClr val="FFFFFF"/>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Disponibilidad</a:t>
                      </a:r>
                      <a:endParaRPr>
                        <a:solidFill>
                          <a:schemeClr val="lt1"/>
                        </a:solidFill>
                        <a:latin typeface="Nunito"/>
                        <a:ea typeface="Nunito"/>
                        <a:cs typeface="Nunito"/>
                        <a:sym typeface="Nunito"/>
                      </a:endParaRPr>
                    </a:p>
                  </a:txBody>
                  <a:tcPr marT="91425" marB="91425" marR="91425" marL="91425" anchor="ctr"/>
                </a:tc>
                <a:tc>
                  <a:txBody>
                    <a:bodyPr/>
                    <a:lstStyle/>
                    <a:p>
                      <a:pPr indent="0" lvl="0" marL="0" rtl="0" algn="just">
                        <a:lnSpc>
                          <a:spcPct val="115000"/>
                        </a:lnSpc>
                        <a:spcBef>
                          <a:spcPts val="0"/>
                        </a:spcBef>
                        <a:spcAft>
                          <a:spcPts val="0"/>
                        </a:spcAft>
                        <a:buNone/>
                      </a:pPr>
                      <a:r>
                        <a:rPr lang="es-419">
                          <a:solidFill>
                            <a:schemeClr val="lt1"/>
                          </a:solidFill>
                          <a:latin typeface="Nunito"/>
                          <a:ea typeface="Nunito"/>
                          <a:cs typeface="Nunito"/>
                          <a:sym typeface="Nunito"/>
                        </a:rPr>
                        <a:t>El</a:t>
                      </a:r>
                      <a:r>
                        <a:rPr lang="es-419">
                          <a:solidFill>
                            <a:schemeClr val="lt1"/>
                          </a:solidFill>
                          <a:latin typeface="Nunito"/>
                          <a:ea typeface="Nunito"/>
                          <a:cs typeface="Nunito"/>
                          <a:sym typeface="Nunito"/>
                        </a:rPr>
                        <a:t> sistema se debe poder visualizar en los navegadores más comunes (Chrome, Firefox y Opera)</a:t>
                      </a:r>
                      <a:endParaRPr>
                        <a:solidFill>
                          <a:srgbClr val="FFFFFF"/>
                        </a:solidFill>
                        <a:latin typeface="Nunito"/>
                        <a:ea typeface="Nunito"/>
                        <a:cs typeface="Nunito"/>
                        <a:sym typeface="Nunito"/>
                      </a:endParaRPr>
                    </a:p>
                  </a:txBody>
                  <a:tcPr marT="91425" marB="91425" marR="91425" marL="91425" anchor="ct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31"/>
          <p:cNvSpPr txBox="1"/>
          <p:nvPr>
            <p:ph type="title"/>
          </p:nvPr>
        </p:nvSpPr>
        <p:spPr>
          <a:xfrm>
            <a:off x="1155500" y="0"/>
            <a:ext cx="7665000" cy="71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Puntos de función</a:t>
            </a:r>
            <a:endParaRPr sz="35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32"/>
          <p:cNvSpPr txBox="1"/>
          <p:nvPr>
            <p:ph type="title"/>
          </p:nvPr>
        </p:nvSpPr>
        <p:spPr>
          <a:xfrm>
            <a:off x="2082950" y="0"/>
            <a:ext cx="5143500" cy="71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a:t>Puntos de función</a:t>
            </a:r>
            <a:endParaRPr/>
          </a:p>
        </p:txBody>
      </p:sp>
      <p:graphicFrame>
        <p:nvGraphicFramePr>
          <p:cNvPr id="321" name="Google Shape;321;p32"/>
          <p:cNvGraphicFramePr/>
          <p:nvPr/>
        </p:nvGraphicFramePr>
        <p:xfrm>
          <a:off x="1065225" y="520050"/>
          <a:ext cx="3000000" cy="3000000"/>
        </p:xfrm>
        <a:graphic>
          <a:graphicData uri="http://schemas.openxmlformats.org/drawingml/2006/table">
            <a:tbl>
              <a:tblPr>
                <a:noFill/>
                <a:tableStyleId>{B51DAF22-F763-4451-A68F-66B6B7352AF6}</a:tableStyleId>
              </a:tblPr>
              <a:tblGrid>
                <a:gridCol w="2508925"/>
                <a:gridCol w="2508925"/>
                <a:gridCol w="2508925"/>
              </a:tblGrid>
              <a:tr h="298600">
                <a:tc>
                  <a:txBody>
                    <a:bodyPr/>
                    <a:lstStyle/>
                    <a:p>
                      <a:pPr indent="0" lvl="0" marL="0" rtl="0" algn="l">
                        <a:spcBef>
                          <a:spcPts val="0"/>
                        </a:spcBef>
                        <a:spcAft>
                          <a:spcPts val="0"/>
                        </a:spcAft>
                        <a:buNone/>
                      </a:pPr>
                      <a:r>
                        <a:rPr lang="es-419" sz="1000">
                          <a:solidFill>
                            <a:srgbClr val="FFFFFF"/>
                          </a:solidFill>
                        </a:rPr>
                        <a:t>Comunicación de datos</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Significativo</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4 (4)</a:t>
                      </a:r>
                      <a:endParaRPr sz="1000">
                        <a:solidFill>
                          <a:srgbClr val="FFFFFF"/>
                        </a:solidFill>
                      </a:endParaRPr>
                    </a:p>
                  </a:txBody>
                  <a:tcPr marT="91425" marB="91425" marR="91425" marL="91425"/>
                </a:tc>
              </a:tr>
              <a:tr h="298600">
                <a:tc>
                  <a:txBody>
                    <a:bodyPr/>
                    <a:lstStyle/>
                    <a:p>
                      <a:pPr indent="0" lvl="0" marL="0" rtl="0" algn="l">
                        <a:spcBef>
                          <a:spcPts val="0"/>
                        </a:spcBef>
                        <a:spcAft>
                          <a:spcPts val="0"/>
                        </a:spcAft>
                        <a:buNone/>
                      </a:pPr>
                      <a:r>
                        <a:rPr lang="es-419" sz="1000">
                          <a:solidFill>
                            <a:srgbClr val="FFFFFF"/>
                          </a:solidFill>
                        </a:rPr>
                        <a:t>Función distribuida</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Insignificante</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1 </a:t>
                      </a:r>
                      <a:r>
                        <a:rPr lang="es-419" sz="1000">
                          <a:solidFill>
                            <a:srgbClr val="FFFFFF"/>
                          </a:solidFill>
                        </a:rPr>
                        <a:t>(4)</a:t>
                      </a:r>
                      <a:endParaRPr sz="1000">
                        <a:solidFill>
                          <a:srgbClr val="FFFFFF"/>
                        </a:solidFill>
                      </a:endParaRPr>
                    </a:p>
                  </a:txBody>
                  <a:tcPr marT="91425" marB="91425" marR="91425" marL="91425"/>
                </a:tc>
              </a:tr>
              <a:tr h="298600">
                <a:tc>
                  <a:txBody>
                    <a:bodyPr/>
                    <a:lstStyle/>
                    <a:p>
                      <a:pPr indent="0" lvl="0" marL="0" rtl="0" algn="l">
                        <a:spcBef>
                          <a:spcPts val="0"/>
                        </a:spcBef>
                        <a:spcAft>
                          <a:spcPts val="0"/>
                        </a:spcAft>
                        <a:buNone/>
                      </a:pPr>
                      <a:r>
                        <a:rPr lang="es-419" sz="1000">
                          <a:solidFill>
                            <a:srgbClr val="FFFFFF"/>
                          </a:solidFill>
                        </a:rPr>
                        <a:t>Rendimiento</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Significativo</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4 </a:t>
                      </a:r>
                      <a:r>
                        <a:rPr lang="es-419" sz="1000">
                          <a:solidFill>
                            <a:srgbClr val="FFFFFF"/>
                          </a:solidFill>
                        </a:rPr>
                        <a:t>(4)</a:t>
                      </a:r>
                      <a:r>
                        <a:rPr lang="es-419" sz="1000">
                          <a:solidFill>
                            <a:srgbClr val="FFFFFF"/>
                          </a:solidFill>
                        </a:rPr>
                        <a:t> </a:t>
                      </a:r>
                      <a:endParaRPr sz="1000">
                        <a:solidFill>
                          <a:srgbClr val="FFFFFF"/>
                        </a:solidFill>
                      </a:endParaRPr>
                    </a:p>
                  </a:txBody>
                  <a:tcPr marT="91425" marB="91425" marR="91425" marL="91425"/>
                </a:tc>
              </a:tr>
              <a:tr h="298600">
                <a:tc>
                  <a:txBody>
                    <a:bodyPr/>
                    <a:lstStyle/>
                    <a:p>
                      <a:pPr indent="0" lvl="0" marL="0" rtl="0" algn="l">
                        <a:spcBef>
                          <a:spcPts val="0"/>
                        </a:spcBef>
                        <a:spcAft>
                          <a:spcPts val="0"/>
                        </a:spcAft>
                        <a:buNone/>
                      </a:pPr>
                      <a:r>
                        <a:rPr lang="es-419" sz="1000">
                          <a:solidFill>
                            <a:srgbClr val="FFFFFF"/>
                          </a:solidFill>
                        </a:rPr>
                        <a:t>Sensibilidad al entorno</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Media</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3 </a:t>
                      </a:r>
                      <a:r>
                        <a:rPr lang="es-419" sz="1000">
                          <a:solidFill>
                            <a:srgbClr val="FFFFFF"/>
                          </a:solidFill>
                        </a:rPr>
                        <a:t>(4)</a:t>
                      </a:r>
                      <a:endParaRPr sz="1000">
                        <a:solidFill>
                          <a:srgbClr val="FFFFFF"/>
                        </a:solidFill>
                      </a:endParaRPr>
                    </a:p>
                  </a:txBody>
                  <a:tcPr marT="91425" marB="91425" marR="91425" marL="91425"/>
                </a:tc>
              </a:tr>
              <a:tr h="298600">
                <a:tc>
                  <a:txBody>
                    <a:bodyPr/>
                    <a:lstStyle/>
                    <a:p>
                      <a:pPr indent="0" lvl="0" marL="0" rtl="0" algn="l">
                        <a:spcBef>
                          <a:spcPts val="0"/>
                        </a:spcBef>
                        <a:spcAft>
                          <a:spcPts val="0"/>
                        </a:spcAft>
                        <a:buNone/>
                      </a:pPr>
                      <a:r>
                        <a:rPr lang="es-419" sz="1000">
                          <a:solidFill>
                            <a:srgbClr val="FFFFFF"/>
                          </a:solidFill>
                        </a:rPr>
                        <a:t>Tasas de transacción</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Media</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3 </a:t>
                      </a:r>
                      <a:r>
                        <a:rPr lang="es-419" sz="1000">
                          <a:solidFill>
                            <a:srgbClr val="FFFFFF"/>
                          </a:solidFill>
                        </a:rPr>
                        <a:t>(4)</a:t>
                      </a:r>
                      <a:endParaRPr sz="1000">
                        <a:solidFill>
                          <a:srgbClr val="FFFFFF"/>
                        </a:solidFill>
                      </a:endParaRPr>
                    </a:p>
                  </a:txBody>
                  <a:tcPr marT="91425" marB="91425" marR="91425" marL="91425"/>
                </a:tc>
              </a:tr>
              <a:tr h="298600">
                <a:tc>
                  <a:txBody>
                    <a:bodyPr/>
                    <a:lstStyle/>
                    <a:p>
                      <a:pPr indent="0" lvl="0" marL="0" rtl="0" algn="l">
                        <a:spcBef>
                          <a:spcPts val="0"/>
                        </a:spcBef>
                        <a:spcAft>
                          <a:spcPts val="0"/>
                        </a:spcAft>
                        <a:buNone/>
                      </a:pPr>
                      <a:r>
                        <a:rPr lang="es-419" sz="1000">
                          <a:solidFill>
                            <a:srgbClr val="FFFFFF"/>
                          </a:solidFill>
                        </a:rPr>
                        <a:t>Entrada en línea de datos</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Fuerte</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5 </a:t>
                      </a:r>
                      <a:r>
                        <a:rPr lang="es-419" sz="1000">
                          <a:solidFill>
                            <a:srgbClr val="FFFFFF"/>
                          </a:solidFill>
                        </a:rPr>
                        <a:t>(4)</a:t>
                      </a:r>
                      <a:endParaRPr sz="1000">
                        <a:solidFill>
                          <a:srgbClr val="FFFFFF"/>
                        </a:solidFill>
                      </a:endParaRPr>
                    </a:p>
                  </a:txBody>
                  <a:tcPr marT="91425" marB="91425" marR="91425" marL="91425"/>
                </a:tc>
              </a:tr>
              <a:tr h="274450">
                <a:tc>
                  <a:txBody>
                    <a:bodyPr/>
                    <a:lstStyle/>
                    <a:p>
                      <a:pPr indent="0" lvl="0" marL="0" rtl="0" algn="l">
                        <a:spcBef>
                          <a:spcPts val="0"/>
                        </a:spcBef>
                        <a:spcAft>
                          <a:spcPts val="0"/>
                        </a:spcAft>
                        <a:buNone/>
                      </a:pPr>
                      <a:r>
                        <a:rPr lang="es-419" sz="1000">
                          <a:solidFill>
                            <a:srgbClr val="FFFFFF"/>
                          </a:solidFill>
                        </a:rPr>
                        <a:t>Eficiencia para el usuario final</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Fuerte</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5 </a:t>
                      </a:r>
                      <a:r>
                        <a:rPr lang="es-419" sz="1000">
                          <a:solidFill>
                            <a:srgbClr val="FFFFFF"/>
                          </a:solidFill>
                        </a:rPr>
                        <a:t>(4)</a:t>
                      </a:r>
                      <a:endParaRPr sz="1000">
                        <a:solidFill>
                          <a:srgbClr val="FFFFFF"/>
                        </a:solidFill>
                      </a:endParaRPr>
                    </a:p>
                  </a:txBody>
                  <a:tcPr marT="91425" marB="91425" marR="91425" marL="91425"/>
                </a:tc>
              </a:tr>
              <a:tr h="274450">
                <a:tc>
                  <a:txBody>
                    <a:bodyPr/>
                    <a:lstStyle/>
                    <a:p>
                      <a:pPr indent="0" lvl="0" marL="0" rtl="0" algn="l">
                        <a:spcBef>
                          <a:spcPts val="0"/>
                        </a:spcBef>
                        <a:spcAft>
                          <a:spcPts val="0"/>
                        </a:spcAft>
                        <a:buNone/>
                      </a:pPr>
                      <a:r>
                        <a:rPr lang="es-419" sz="1000">
                          <a:solidFill>
                            <a:srgbClr val="FFFFFF"/>
                          </a:solidFill>
                        </a:rPr>
                        <a:t>Complejidad de procesamiento</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Media</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3 </a:t>
                      </a:r>
                      <a:r>
                        <a:rPr lang="es-419" sz="1000">
                          <a:solidFill>
                            <a:srgbClr val="FFFFFF"/>
                          </a:solidFill>
                        </a:rPr>
                        <a:t>(4)</a:t>
                      </a:r>
                      <a:endParaRPr sz="1000">
                        <a:solidFill>
                          <a:srgbClr val="FFFFFF"/>
                        </a:solidFill>
                      </a:endParaRPr>
                    </a:p>
                  </a:txBody>
                  <a:tcPr marT="91425" marB="91425" marR="91425" marL="91425"/>
                </a:tc>
              </a:tr>
              <a:tr h="274450">
                <a:tc>
                  <a:txBody>
                    <a:bodyPr/>
                    <a:lstStyle/>
                    <a:p>
                      <a:pPr indent="0" lvl="0" marL="0" rtl="0" algn="l">
                        <a:spcBef>
                          <a:spcPts val="0"/>
                        </a:spcBef>
                        <a:spcAft>
                          <a:spcPts val="0"/>
                        </a:spcAft>
                        <a:buNone/>
                      </a:pPr>
                      <a:r>
                        <a:rPr lang="es-419" sz="1000">
                          <a:solidFill>
                            <a:srgbClr val="FFFFFF"/>
                          </a:solidFill>
                        </a:rPr>
                        <a:t>Código reusable</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Fuerte</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5 (4)</a:t>
                      </a:r>
                      <a:endParaRPr sz="1000">
                        <a:solidFill>
                          <a:srgbClr val="FFFFFF"/>
                        </a:solidFill>
                      </a:endParaRPr>
                    </a:p>
                  </a:txBody>
                  <a:tcPr marT="91425" marB="91425" marR="91425" marL="91425"/>
                </a:tc>
              </a:tr>
              <a:tr h="274450">
                <a:tc>
                  <a:txBody>
                    <a:bodyPr/>
                    <a:lstStyle/>
                    <a:p>
                      <a:pPr indent="0" lvl="0" marL="0" rtl="0" algn="l">
                        <a:spcBef>
                          <a:spcPts val="0"/>
                        </a:spcBef>
                        <a:spcAft>
                          <a:spcPts val="0"/>
                        </a:spcAft>
                        <a:buNone/>
                      </a:pPr>
                      <a:r>
                        <a:rPr lang="es-419" sz="1000">
                          <a:solidFill>
                            <a:srgbClr val="FFFFFF"/>
                          </a:solidFill>
                        </a:rPr>
                        <a:t>Facilidad de operación</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Fuerte</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5 (4) </a:t>
                      </a:r>
                      <a:endParaRPr sz="1000">
                        <a:solidFill>
                          <a:srgbClr val="FFFFFF"/>
                        </a:solidFill>
                      </a:endParaRPr>
                    </a:p>
                  </a:txBody>
                  <a:tcPr marT="91425" marB="91425" marR="91425" marL="91425"/>
                </a:tc>
              </a:tr>
              <a:tr h="274450">
                <a:tc>
                  <a:txBody>
                    <a:bodyPr/>
                    <a:lstStyle/>
                    <a:p>
                      <a:pPr indent="0" lvl="0" marL="0" rtl="0" algn="l">
                        <a:spcBef>
                          <a:spcPts val="0"/>
                        </a:spcBef>
                        <a:spcAft>
                          <a:spcPts val="0"/>
                        </a:spcAft>
                        <a:buNone/>
                      </a:pPr>
                      <a:r>
                        <a:rPr lang="es-419" sz="1000">
                          <a:solidFill>
                            <a:srgbClr val="FFFFFF"/>
                          </a:solidFill>
                        </a:rPr>
                        <a:t>Facilidad de cambio</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Significativo</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4 (4)</a:t>
                      </a:r>
                      <a:endParaRPr sz="1000">
                        <a:solidFill>
                          <a:srgbClr val="FFFFFF"/>
                        </a:solidFill>
                      </a:endParaRPr>
                    </a:p>
                  </a:txBody>
                  <a:tcPr marT="91425" marB="91425" marR="91425" marL="91425"/>
                </a:tc>
              </a:tr>
              <a:tr h="274450">
                <a:tc>
                  <a:txBody>
                    <a:bodyPr/>
                    <a:lstStyle/>
                    <a:p>
                      <a:pPr indent="0" lvl="0" marL="0" rtl="0" algn="l">
                        <a:spcBef>
                          <a:spcPts val="0"/>
                        </a:spcBef>
                        <a:spcAft>
                          <a:spcPts val="0"/>
                        </a:spcAft>
                        <a:buNone/>
                      </a:pPr>
                      <a:r>
                        <a:rPr lang="es-419" sz="1000">
                          <a:solidFill>
                            <a:srgbClr val="FFFFFF"/>
                          </a:solidFill>
                        </a:rPr>
                        <a:t>Puestos múltiples</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Fuerte</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5 (4)</a:t>
                      </a:r>
                      <a:endParaRPr sz="1000">
                        <a:solidFill>
                          <a:srgbClr val="FFFFFF"/>
                        </a:solidFill>
                      </a:endParaRPr>
                    </a:p>
                  </a:txBody>
                  <a:tcPr marT="91425" marB="91425" marR="91425" marL="91425"/>
                </a:tc>
              </a:tr>
              <a:tr h="274450">
                <a:tc>
                  <a:txBody>
                    <a:bodyPr/>
                    <a:lstStyle/>
                    <a:p>
                      <a:pPr indent="0" lvl="0" marL="0" rtl="0" algn="l">
                        <a:spcBef>
                          <a:spcPts val="0"/>
                        </a:spcBef>
                        <a:spcAft>
                          <a:spcPts val="0"/>
                        </a:spcAft>
                        <a:buNone/>
                      </a:pPr>
                      <a:r>
                        <a:rPr lang="es-419" sz="1000">
                          <a:solidFill>
                            <a:srgbClr val="FFFFFF"/>
                          </a:solidFill>
                        </a:rPr>
                        <a:t>Total</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t/>
                      </a:r>
                      <a:endParaRPr sz="1000">
                        <a:solidFill>
                          <a:srgbClr val="FFFFFF"/>
                        </a:solidFill>
                      </a:endParaRPr>
                    </a:p>
                  </a:txBody>
                  <a:tcPr marT="91425" marB="91425" marR="91425" marL="91425"/>
                </a:tc>
                <a:tc>
                  <a:txBody>
                    <a:bodyPr/>
                    <a:lstStyle/>
                    <a:p>
                      <a:pPr indent="0" lvl="0" marL="0" rtl="0" algn="l">
                        <a:spcBef>
                          <a:spcPts val="0"/>
                        </a:spcBef>
                        <a:spcAft>
                          <a:spcPts val="0"/>
                        </a:spcAft>
                        <a:buNone/>
                      </a:pPr>
                      <a:r>
                        <a:rPr lang="es-419" sz="1000">
                          <a:solidFill>
                            <a:srgbClr val="FFFFFF"/>
                          </a:solidFill>
                        </a:rPr>
                        <a:t>188 ( 122.2 pF)</a:t>
                      </a:r>
                      <a:endParaRPr sz="1000">
                        <a:solidFill>
                          <a:srgbClr val="FFFFFF"/>
                        </a:solidFill>
                      </a:endParaRPr>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33"/>
          <p:cNvSpPr txBox="1"/>
          <p:nvPr>
            <p:ph type="title"/>
          </p:nvPr>
        </p:nvSpPr>
        <p:spPr>
          <a:xfrm>
            <a:off x="1297500" y="0"/>
            <a:ext cx="74340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Metodología Coad - Yourdon</a:t>
            </a:r>
            <a:endParaRPr sz="3500"/>
          </a:p>
        </p:txBody>
      </p:sp>
      <p:sp>
        <p:nvSpPr>
          <p:cNvPr id="327" name="Google Shape;327;p33"/>
          <p:cNvSpPr txBox="1"/>
          <p:nvPr/>
        </p:nvSpPr>
        <p:spPr>
          <a:xfrm>
            <a:off x="1260300" y="1457100"/>
            <a:ext cx="7508400" cy="3401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419" sz="1800">
                <a:solidFill>
                  <a:srgbClr val="FFFFFF"/>
                </a:solidFill>
                <a:latin typeface="Nunito"/>
                <a:ea typeface="Nunito"/>
                <a:cs typeface="Nunito"/>
                <a:sym typeface="Nunito"/>
              </a:rPr>
              <a:t>La primera acción que necesita realizar el </a:t>
            </a:r>
            <a:r>
              <a:rPr b="1" lang="es-419" sz="1800">
                <a:solidFill>
                  <a:srgbClr val="FFFFFF"/>
                </a:solidFill>
                <a:highlight>
                  <a:srgbClr val="3C78D8"/>
                </a:highlight>
                <a:latin typeface="Nunito"/>
                <a:ea typeface="Nunito"/>
                <a:cs typeface="Nunito"/>
                <a:sym typeface="Nunito"/>
              </a:rPr>
              <a:t>usuario</a:t>
            </a:r>
            <a:r>
              <a:rPr lang="es-419" sz="1800">
                <a:solidFill>
                  <a:srgbClr val="FFFFFF"/>
                </a:solidFill>
                <a:latin typeface="Nunito"/>
                <a:ea typeface="Nunito"/>
                <a:cs typeface="Nunito"/>
                <a:sym typeface="Nunito"/>
              </a:rPr>
              <a:t>, es </a:t>
            </a:r>
            <a:r>
              <a:rPr b="1" lang="es-419" sz="1800">
                <a:solidFill>
                  <a:srgbClr val="FFFFFF"/>
                </a:solidFill>
                <a:highlight>
                  <a:srgbClr val="38761D"/>
                </a:highlight>
                <a:latin typeface="Nunito"/>
                <a:ea typeface="Nunito"/>
                <a:cs typeface="Nunito"/>
                <a:sym typeface="Nunito"/>
              </a:rPr>
              <a:t>registrarse</a:t>
            </a:r>
            <a:r>
              <a:rPr lang="es-419" sz="1800">
                <a:solidFill>
                  <a:srgbClr val="FFFFFF"/>
                </a:solidFill>
                <a:latin typeface="Nunito"/>
                <a:ea typeface="Nunito"/>
                <a:cs typeface="Nunito"/>
                <a:sym typeface="Nunito"/>
              </a:rPr>
              <a:t> en nuestro sistema, esto con la finalidad de poder llevar un mejor control de usuarios y que nuestro sistema no pierda seriedad. Existirán 4 tipos de usuarios: </a:t>
            </a:r>
            <a:r>
              <a:rPr b="1" lang="es-419" sz="1800">
                <a:solidFill>
                  <a:srgbClr val="FFFFFF"/>
                </a:solidFill>
                <a:highlight>
                  <a:srgbClr val="3C78D8"/>
                </a:highlight>
                <a:latin typeface="Nunito"/>
                <a:ea typeface="Nunito"/>
                <a:cs typeface="Nunito"/>
                <a:sym typeface="Nunito"/>
              </a:rPr>
              <a:t>cliente</a:t>
            </a:r>
            <a:r>
              <a:rPr lang="es-419" sz="1800">
                <a:solidFill>
                  <a:srgbClr val="FFFFFF"/>
                </a:solidFill>
                <a:latin typeface="Nunito"/>
                <a:ea typeface="Nunito"/>
                <a:cs typeface="Nunito"/>
                <a:sym typeface="Nunito"/>
              </a:rPr>
              <a:t>, </a:t>
            </a:r>
            <a:r>
              <a:rPr b="1" lang="es-419" sz="1800">
                <a:solidFill>
                  <a:srgbClr val="FFFFFF"/>
                </a:solidFill>
                <a:highlight>
                  <a:srgbClr val="3C78D8"/>
                </a:highlight>
                <a:latin typeface="Nunito"/>
                <a:ea typeface="Nunito"/>
                <a:cs typeface="Nunito"/>
                <a:sym typeface="Nunito"/>
              </a:rPr>
              <a:t>desarrollador</a:t>
            </a:r>
            <a:r>
              <a:rPr lang="es-419" sz="1800">
                <a:solidFill>
                  <a:srgbClr val="FFFFFF"/>
                </a:solidFill>
                <a:latin typeface="Nunito"/>
                <a:ea typeface="Nunito"/>
                <a:cs typeface="Nunito"/>
                <a:sym typeface="Nunito"/>
              </a:rPr>
              <a:t>, </a:t>
            </a:r>
            <a:r>
              <a:rPr b="1" lang="es-419" sz="1800">
                <a:solidFill>
                  <a:srgbClr val="FFFFFF"/>
                </a:solidFill>
                <a:highlight>
                  <a:srgbClr val="3C78D8"/>
                </a:highlight>
                <a:latin typeface="Nunito"/>
                <a:ea typeface="Nunito"/>
                <a:cs typeface="Nunito"/>
                <a:sym typeface="Nunito"/>
              </a:rPr>
              <a:t>administrador</a:t>
            </a:r>
            <a:r>
              <a:rPr lang="es-419" sz="1800">
                <a:solidFill>
                  <a:srgbClr val="FFFFFF"/>
                </a:solidFill>
                <a:latin typeface="Nunito"/>
                <a:ea typeface="Nunito"/>
                <a:cs typeface="Nunito"/>
                <a:sym typeface="Nunito"/>
              </a:rPr>
              <a:t> y </a:t>
            </a:r>
            <a:r>
              <a:rPr b="1" lang="es-419" sz="1800">
                <a:solidFill>
                  <a:srgbClr val="FFFFFF"/>
                </a:solidFill>
                <a:highlight>
                  <a:srgbClr val="3C78D8"/>
                </a:highlight>
                <a:latin typeface="Nunito"/>
                <a:ea typeface="Nunito"/>
                <a:cs typeface="Nunito"/>
                <a:sym typeface="Nunito"/>
              </a:rPr>
              <a:t>moderador</a:t>
            </a:r>
            <a:r>
              <a:rPr lang="es-419" sz="1800">
                <a:solidFill>
                  <a:srgbClr val="FFFFFF"/>
                </a:solidFill>
                <a:latin typeface="Nunito"/>
                <a:ea typeface="Nunito"/>
                <a:cs typeface="Nunito"/>
                <a:sym typeface="Nunito"/>
              </a:rPr>
              <a:t>.</a:t>
            </a:r>
            <a:endParaRPr sz="1800">
              <a:solidFill>
                <a:srgbClr val="FFFFFF"/>
              </a:solidFill>
              <a:latin typeface="Nunito"/>
              <a:ea typeface="Nunito"/>
              <a:cs typeface="Nunito"/>
              <a:sym typeface="Nunito"/>
            </a:endParaRPr>
          </a:p>
          <a:p>
            <a:pPr indent="0" lvl="0" marL="0" rtl="0" algn="just">
              <a:spcBef>
                <a:spcPts val="0"/>
              </a:spcBef>
              <a:spcAft>
                <a:spcPts val="0"/>
              </a:spcAft>
              <a:buNone/>
            </a:pPr>
            <a:r>
              <a:t/>
            </a:r>
            <a:endParaRPr sz="1800">
              <a:solidFill>
                <a:srgbClr val="FFFFFF"/>
              </a:solidFill>
              <a:latin typeface="Nunito"/>
              <a:ea typeface="Nunito"/>
              <a:cs typeface="Nunito"/>
              <a:sym typeface="Nunito"/>
            </a:endParaRPr>
          </a:p>
          <a:p>
            <a:pPr indent="0" lvl="0" marL="0" rtl="0" algn="just">
              <a:spcBef>
                <a:spcPts val="0"/>
              </a:spcBef>
              <a:spcAft>
                <a:spcPts val="0"/>
              </a:spcAft>
              <a:buNone/>
            </a:pPr>
            <a:r>
              <a:rPr lang="es-419" sz="1800">
                <a:solidFill>
                  <a:srgbClr val="FFFFFF"/>
                </a:solidFill>
                <a:latin typeface="Nunito"/>
                <a:ea typeface="Nunito"/>
                <a:cs typeface="Nunito"/>
                <a:sym typeface="Nunito"/>
              </a:rPr>
              <a:t>El cliente tendrá la oportunidad de </a:t>
            </a:r>
            <a:r>
              <a:rPr b="1" lang="es-419" sz="1800">
                <a:solidFill>
                  <a:srgbClr val="FFFFFF"/>
                </a:solidFill>
                <a:highlight>
                  <a:srgbClr val="38761D"/>
                </a:highlight>
                <a:latin typeface="Nunito"/>
                <a:ea typeface="Nunito"/>
                <a:cs typeface="Nunito"/>
                <a:sym typeface="Nunito"/>
              </a:rPr>
              <a:t>solicitar el proyecto</a:t>
            </a:r>
            <a:r>
              <a:rPr b="1" lang="es-419" sz="1800">
                <a:solidFill>
                  <a:srgbClr val="FFFFFF"/>
                </a:solidFill>
                <a:latin typeface="Nunito"/>
                <a:ea typeface="Nunito"/>
                <a:cs typeface="Nunito"/>
                <a:sym typeface="Nunito"/>
              </a:rPr>
              <a:t> </a:t>
            </a:r>
            <a:r>
              <a:rPr lang="es-419" sz="1800">
                <a:solidFill>
                  <a:srgbClr val="FFFFFF"/>
                </a:solidFill>
                <a:latin typeface="Nunito"/>
                <a:ea typeface="Nunito"/>
                <a:cs typeface="Nunito"/>
                <a:sym typeface="Nunito"/>
              </a:rPr>
              <a:t>que él necesite dependiendo de sus necesidades. El lanzará la petición y el sistema </a:t>
            </a:r>
            <a:r>
              <a:rPr b="1" lang="es-419" sz="1800">
                <a:solidFill>
                  <a:srgbClr val="FFFFFF"/>
                </a:solidFill>
                <a:highlight>
                  <a:srgbClr val="38761D"/>
                </a:highlight>
                <a:latin typeface="Nunito"/>
                <a:ea typeface="Nunito"/>
                <a:cs typeface="Nunito"/>
                <a:sym typeface="Nunito"/>
              </a:rPr>
              <a:t>listará</a:t>
            </a:r>
            <a:r>
              <a:rPr lang="es-419" sz="1800">
                <a:solidFill>
                  <a:srgbClr val="FFFFFF"/>
                </a:solidFill>
                <a:latin typeface="Nunito"/>
                <a:ea typeface="Nunito"/>
                <a:cs typeface="Nunito"/>
                <a:sym typeface="Nunito"/>
              </a:rPr>
              <a:t> a los desarrolladores disponibles que puedan realizar su petición.</a:t>
            </a:r>
            <a:endParaRPr sz="1800">
              <a:solidFill>
                <a:srgbClr val="FFFFFF"/>
              </a:solidFill>
              <a:latin typeface="Nunito"/>
              <a:ea typeface="Nunito"/>
              <a:cs typeface="Nunito"/>
              <a:sym typeface="Nunito"/>
            </a:endParaRPr>
          </a:p>
          <a:p>
            <a:pPr indent="0" lvl="0" marL="0" rtl="0" algn="just">
              <a:spcBef>
                <a:spcPts val="0"/>
              </a:spcBef>
              <a:spcAft>
                <a:spcPts val="0"/>
              </a:spcAft>
              <a:buNone/>
            </a:pPr>
            <a:r>
              <a:t/>
            </a:r>
            <a:endParaRPr sz="1800">
              <a:solidFill>
                <a:srgbClr val="FFFFFF"/>
              </a:solidFill>
              <a:latin typeface="Nunito"/>
              <a:ea typeface="Nunito"/>
              <a:cs typeface="Nunito"/>
              <a:sym typeface="Nunito"/>
            </a:endParaRPr>
          </a:p>
          <a:p>
            <a:pPr indent="0" lvl="0" marL="0" rtl="0" algn="just">
              <a:spcBef>
                <a:spcPts val="0"/>
              </a:spcBef>
              <a:spcAft>
                <a:spcPts val="0"/>
              </a:spcAft>
              <a:buNone/>
            </a:pPr>
            <a:r>
              <a:rPr lang="es-419" sz="1800">
                <a:solidFill>
                  <a:srgbClr val="FFFFFF"/>
                </a:solidFill>
                <a:latin typeface="Nunito"/>
                <a:ea typeface="Nunito"/>
                <a:cs typeface="Nunito"/>
                <a:sym typeface="Nunito"/>
              </a:rPr>
              <a:t>Una vez que el cliente haya seleccionado al desarrollador, se </a:t>
            </a:r>
            <a:r>
              <a:rPr b="1" lang="es-419" sz="1800">
                <a:solidFill>
                  <a:srgbClr val="FFFFFF"/>
                </a:solidFill>
                <a:highlight>
                  <a:srgbClr val="38761D"/>
                </a:highlight>
                <a:latin typeface="Nunito"/>
                <a:ea typeface="Nunito"/>
                <a:cs typeface="Nunito"/>
                <a:sym typeface="Nunito"/>
              </a:rPr>
              <a:t>enlazaran</a:t>
            </a:r>
            <a:r>
              <a:rPr lang="es-419" sz="1800">
                <a:solidFill>
                  <a:srgbClr val="FFFFFF"/>
                </a:solidFill>
                <a:latin typeface="Nunito"/>
                <a:ea typeface="Nunito"/>
                <a:cs typeface="Nunito"/>
                <a:sym typeface="Nunito"/>
              </a:rPr>
              <a:t> para que ambos usuarios estén relacionados en el proyecto y se </a:t>
            </a:r>
            <a:r>
              <a:rPr b="1" lang="es-419" sz="1800">
                <a:solidFill>
                  <a:srgbClr val="FFFFFF"/>
                </a:solidFill>
                <a:highlight>
                  <a:srgbClr val="38761D"/>
                </a:highlight>
                <a:latin typeface="Nunito"/>
                <a:ea typeface="Nunito"/>
                <a:cs typeface="Nunito"/>
                <a:sym typeface="Nunito"/>
              </a:rPr>
              <a:t>establecerá</a:t>
            </a:r>
            <a:r>
              <a:rPr lang="es-419" sz="1800">
                <a:solidFill>
                  <a:srgbClr val="FFFFFF"/>
                </a:solidFill>
                <a:latin typeface="Nunito"/>
                <a:ea typeface="Nunito"/>
                <a:cs typeface="Nunito"/>
                <a:sym typeface="Nunito"/>
              </a:rPr>
              <a:t> el </a:t>
            </a:r>
            <a:r>
              <a:rPr b="1" lang="es-419" sz="1800">
                <a:solidFill>
                  <a:srgbClr val="FFFFFF"/>
                </a:solidFill>
                <a:highlight>
                  <a:srgbClr val="3C78D8"/>
                </a:highlight>
                <a:latin typeface="Nunito"/>
                <a:ea typeface="Nunito"/>
                <a:cs typeface="Nunito"/>
                <a:sym typeface="Nunito"/>
              </a:rPr>
              <a:t>contrato</a:t>
            </a:r>
            <a:r>
              <a:rPr lang="es-419" sz="1800">
                <a:solidFill>
                  <a:srgbClr val="FFFFFF"/>
                </a:solidFill>
                <a:latin typeface="Nunito"/>
                <a:ea typeface="Nunito"/>
                <a:cs typeface="Nunito"/>
                <a:sym typeface="Nunito"/>
              </a:rPr>
              <a:t>.</a:t>
            </a:r>
            <a:endParaRPr sz="1800">
              <a:solidFill>
                <a:srgbClr val="FFFFFF"/>
              </a:solidFill>
              <a:latin typeface="Nunito"/>
              <a:ea typeface="Nunito"/>
              <a:cs typeface="Nunito"/>
              <a:sym typeface="Nunito"/>
            </a:endParaRPr>
          </a:p>
        </p:txBody>
      </p:sp>
      <p:sp>
        <p:nvSpPr>
          <p:cNvPr id="328" name="Google Shape;328;p33"/>
          <p:cNvSpPr txBox="1"/>
          <p:nvPr/>
        </p:nvSpPr>
        <p:spPr>
          <a:xfrm>
            <a:off x="1425100" y="914100"/>
            <a:ext cx="7434000" cy="543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419" sz="1800">
                <a:solidFill>
                  <a:srgbClr val="3D85C6"/>
                </a:solidFill>
                <a:highlight>
                  <a:srgbClr val="3D85C6"/>
                </a:highlight>
                <a:latin typeface="Nunito"/>
                <a:ea typeface="Nunito"/>
                <a:cs typeface="Nunito"/>
                <a:sym typeface="Nunito"/>
              </a:rPr>
              <a:t>HO</a:t>
            </a:r>
            <a:r>
              <a:rPr lang="es-419" sz="1800">
                <a:solidFill>
                  <a:srgbClr val="FFFFFF"/>
                </a:solidFill>
                <a:latin typeface="Nunito"/>
                <a:ea typeface="Nunito"/>
                <a:cs typeface="Nunito"/>
                <a:sym typeface="Nunito"/>
              </a:rPr>
              <a:t> Objetos			</a:t>
            </a:r>
            <a:r>
              <a:rPr lang="es-419" sz="1800">
                <a:solidFill>
                  <a:srgbClr val="38761D"/>
                </a:solidFill>
                <a:highlight>
                  <a:srgbClr val="38761D"/>
                </a:highlight>
                <a:latin typeface="Nunito"/>
                <a:ea typeface="Nunito"/>
                <a:cs typeface="Nunito"/>
                <a:sym typeface="Nunito"/>
              </a:rPr>
              <a:t>HO</a:t>
            </a:r>
            <a:r>
              <a:rPr lang="es-419" sz="1800">
                <a:solidFill>
                  <a:srgbClr val="FFFFFF"/>
                </a:solidFill>
                <a:latin typeface="Nunito"/>
                <a:ea typeface="Nunito"/>
                <a:cs typeface="Nunito"/>
                <a:sym typeface="Nunito"/>
              </a:rPr>
              <a:t> Operaciones</a:t>
            </a:r>
            <a:endParaRPr sz="1800">
              <a:solidFill>
                <a:srgbClr val="FFFFFF"/>
              </a:solidFill>
              <a:latin typeface="Nunito"/>
              <a:ea typeface="Nunito"/>
              <a:cs typeface="Nunito"/>
              <a:sym typeface="Nuni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34"/>
          <p:cNvSpPr txBox="1"/>
          <p:nvPr/>
        </p:nvSpPr>
        <p:spPr>
          <a:xfrm>
            <a:off x="1214425" y="317850"/>
            <a:ext cx="7508400" cy="4507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419" sz="1800">
                <a:solidFill>
                  <a:srgbClr val="FFFFFF"/>
                </a:solidFill>
                <a:latin typeface="Nunito"/>
                <a:ea typeface="Nunito"/>
                <a:cs typeface="Nunito"/>
                <a:sym typeface="Nunito"/>
              </a:rPr>
              <a:t>Paralelamente a estas operaciones, también se </a:t>
            </a:r>
            <a:r>
              <a:rPr b="1" lang="es-419" sz="1800">
                <a:solidFill>
                  <a:srgbClr val="FFFFFF"/>
                </a:solidFill>
                <a:highlight>
                  <a:srgbClr val="38761D"/>
                </a:highlight>
                <a:latin typeface="Nunito"/>
                <a:ea typeface="Nunito"/>
                <a:cs typeface="Nunito"/>
                <a:sym typeface="Nunito"/>
              </a:rPr>
              <a:t>asignará </a:t>
            </a:r>
            <a:r>
              <a:rPr lang="es-419" sz="1800">
                <a:solidFill>
                  <a:srgbClr val="FFFFFF"/>
                </a:solidFill>
                <a:latin typeface="Nunito"/>
                <a:ea typeface="Nunito"/>
                <a:cs typeface="Nunito"/>
                <a:sym typeface="Nunito"/>
              </a:rPr>
              <a:t>un moderador a cada proyecto, esto con la finalidad de verificar que ambas partes cumplan con su parte del contrato.</a:t>
            </a:r>
            <a:endParaRPr sz="1800">
              <a:solidFill>
                <a:srgbClr val="FFFFFF"/>
              </a:solidFill>
              <a:latin typeface="Nunito"/>
              <a:ea typeface="Nunito"/>
              <a:cs typeface="Nunito"/>
              <a:sym typeface="Nunito"/>
            </a:endParaRPr>
          </a:p>
          <a:p>
            <a:pPr indent="0" lvl="0" marL="0" rtl="0" algn="just">
              <a:spcBef>
                <a:spcPts val="0"/>
              </a:spcBef>
              <a:spcAft>
                <a:spcPts val="0"/>
              </a:spcAft>
              <a:buNone/>
            </a:pPr>
            <a:r>
              <a:t/>
            </a:r>
            <a:endParaRPr sz="1800">
              <a:solidFill>
                <a:srgbClr val="FFFFFF"/>
              </a:solidFill>
              <a:latin typeface="Nunito"/>
              <a:ea typeface="Nunito"/>
              <a:cs typeface="Nunito"/>
              <a:sym typeface="Nunito"/>
            </a:endParaRPr>
          </a:p>
          <a:p>
            <a:pPr indent="0" lvl="0" marL="0" rtl="0" algn="just">
              <a:spcBef>
                <a:spcPts val="0"/>
              </a:spcBef>
              <a:spcAft>
                <a:spcPts val="0"/>
              </a:spcAft>
              <a:buNone/>
            </a:pPr>
            <a:r>
              <a:rPr lang="es-419" sz="1800">
                <a:solidFill>
                  <a:srgbClr val="FFFFFF"/>
                </a:solidFill>
                <a:latin typeface="Nunito"/>
                <a:ea typeface="Nunito"/>
                <a:cs typeface="Nunito"/>
                <a:sym typeface="Nunito"/>
              </a:rPr>
              <a:t>La operación principal, es el </a:t>
            </a:r>
            <a:r>
              <a:rPr b="1" lang="es-419" sz="1800">
                <a:solidFill>
                  <a:srgbClr val="FFFFFF"/>
                </a:solidFill>
                <a:highlight>
                  <a:srgbClr val="38761D"/>
                </a:highlight>
                <a:latin typeface="Nunito"/>
                <a:ea typeface="Nunito"/>
                <a:cs typeface="Nunito"/>
                <a:sym typeface="Nunito"/>
              </a:rPr>
              <a:t>pago de servicio</a:t>
            </a:r>
            <a:r>
              <a:rPr lang="es-419" sz="1800">
                <a:solidFill>
                  <a:srgbClr val="FFFFFF"/>
                </a:solidFill>
                <a:latin typeface="Nunito"/>
                <a:ea typeface="Nunito"/>
                <a:cs typeface="Nunito"/>
                <a:sym typeface="Nunito"/>
              </a:rPr>
              <a:t> que se realizará durante el desarrollo del proyecto; no sólo por el desarrollo, también puede ser algún tipo de penalización.</a:t>
            </a:r>
            <a:endParaRPr sz="1800">
              <a:solidFill>
                <a:srgbClr val="FFFFFF"/>
              </a:solidFill>
              <a:latin typeface="Nunito"/>
              <a:ea typeface="Nunito"/>
              <a:cs typeface="Nunito"/>
              <a:sym typeface="Nunito"/>
            </a:endParaRPr>
          </a:p>
          <a:p>
            <a:pPr indent="0" lvl="0" marL="0" rtl="0" algn="just">
              <a:spcBef>
                <a:spcPts val="0"/>
              </a:spcBef>
              <a:spcAft>
                <a:spcPts val="0"/>
              </a:spcAft>
              <a:buNone/>
            </a:pPr>
            <a:r>
              <a:t/>
            </a:r>
            <a:endParaRPr sz="1800">
              <a:solidFill>
                <a:srgbClr val="FFFFFF"/>
              </a:solidFill>
              <a:latin typeface="Nunito"/>
              <a:ea typeface="Nunito"/>
              <a:cs typeface="Nunito"/>
              <a:sym typeface="Nunito"/>
            </a:endParaRPr>
          </a:p>
          <a:p>
            <a:pPr indent="0" lvl="0" marL="0" rtl="0" algn="just">
              <a:spcBef>
                <a:spcPts val="0"/>
              </a:spcBef>
              <a:spcAft>
                <a:spcPts val="0"/>
              </a:spcAft>
              <a:buNone/>
            </a:pPr>
            <a:r>
              <a:rPr lang="es-419" sz="1800">
                <a:solidFill>
                  <a:srgbClr val="FFFFFF"/>
                </a:solidFill>
                <a:latin typeface="Nunito"/>
                <a:ea typeface="Nunito"/>
                <a:cs typeface="Nunito"/>
                <a:sym typeface="Nunito"/>
              </a:rPr>
              <a:t>Además, los usuarios (Clientes y Desarrolladores) podrán </a:t>
            </a:r>
            <a:r>
              <a:rPr b="1" lang="es-419" sz="1800">
                <a:solidFill>
                  <a:srgbClr val="FFFFFF"/>
                </a:solidFill>
                <a:highlight>
                  <a:srgbClr val="38761D"/>
                </a:highlight>
                <a:latin typeface="Nunito"/>
                <a:ea typeface="Nunito"/>
                <a:cs typeface="Nunito"/>
                <a:sym typeface="Nunito"/>
              </a:rPr>
              <a:t>acceder</a:t>
            </a:r>
            <a:r>
              <a:rPr lang="es-419" sz="1800">
                <a:solidFill>
                  <a:srgbClr val="FFFFFF"/>
                </a:solidFill>
                <a:latin typeface="Nunito"/>
                <a:ea typeface="Nunito"/>
                <a:cs typeface="Nunito"/>
                <a:sym typeface="Nunito"/>
              </a:rPr>
              <a:t> a la información de los demás usuarios, para conocer su historial dentro de nuestro sistema y poder valorar la situación.</a:t>
            </a:r>
            <a:endParaRPr sz="1800">
              <a:solidFill>
                <a:srgbClr val="FFFFFF"/>
              </a:solidFill>
              <a:latin typeface="Nunito"/>
              <a:ea typeface="Nunito"/>
              <a:cs typeface="Nunito"/>
              <a:sym typeface="Nunito"/>
            </a:endParaRPr>
          </a:p>
          <a:p>
            <a:pPr indent="0" lvl="0" marL="0" rtl="0" algn="just">
              <a:spcBef>
                <a:spcPts val="0"/>
              </a:spcBef>
              <a:spcAft>
                <a:spcPts val="0"/>
              </a:spcAft>
              <a:buNone/>
            </a:pPr>
            <a:r>
              <a:t/>
            </a:r>
            <a:endParaRPr sz="1800">
              <a:solidFill>
                <a:srgbClr val="FFFFFF"/>
              </a:solidFill>
              <a:latin typeface="Nunito"/>
              <a:ea typeface="Nunito"/>
              <a:cs typeface="Nunito"/>
              <a:sym typeface="Nunito"/>
            </a:endParaRPr>
          </a:p>
          <a:p>
            <a:pPr indent="0" lvl="0" marL="0" rtl="0" algn="just">
              <a:spcBef>
                <a:spcPts val="0"/>
              </a:spcBef>
              <a:spcAft>
                <a:spcPts val="0"/>
              </a:spcAft>
              <a:buNone/>
            </a:pPr>
            <a:r>
              <a:rPr lang="es-419" sz="1800">
                <a:solidFill>
                  <a:srgbClr val="FFFFFF"/>
                </a:solidFill>
                <a:latin typeface="Nunito"/>
                <a:ea typeface="Nunito"/>
                <a:cs typeface="Nunito"/>
                <a:sym typeface="Nunito"/>
              </a:rPr>
              <a:t>Una vez terminado el contrato, sin importar el caso; ambos usuarios (Clientes y Desarrolladores), podrán </a:t>
            </a:r>
            <a:r>
              <a:rPr b="1" lang="es-419" sz="1800">
                <a:solidFill>
                  <a:srgbClr val="FFFFFF"/>
                </a:solidFill>
                <a:highlight>
                  <a:srgbClr val="38761D"/>
                </a:highlight>
                <a:latin typeface="Nunito"/>
                <a:ea typeface="Nunito"/>
                <a:cs typeface="Nunito"/>
                <a:sym typeface="Nunito"/>
              </a:rPr>
              <a:t>calificar</a:t>
            </a:r>
            <a:r>
              <a:rPr lang="es-419" sz="1800">
                <a:solidFill>
                  <a:srgbClr val="FFFFFF"/>
                </a:solidFill>
                <a:latin typeface="Nunito"/>
                <a:ea typeface="Nunito"/>
                <a:cs typeface="Nunito"/>
                <a:sym typeface="Nunito"/>
              </a:rPr>
              <a:t> a su contraparte; esta calificación primero será válida por el moderador para evitar difamación por alguna de las partes involucradas.</a:t>
            </a:r>
            <a:endParaRPr sz="1800">
              <a:solidFill>
                <a:srgbClr val="FFFFFF"/>
              </a:solidFill>
              <a:latin typeface="Nunito"/>
              <a:ea typeface="Nunito"/>
              <a:cs typeface="Nunito"/>
              <a:sym typeface="Nuni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graphicFrame>
        <p:nvGraphicFramePr>
          <p:cNvPr id="338" name="Google Shape;338;p35"/>
          <p:cNvGraphicFramePr/>
          <p:nvPr/>
        </p:nvGraphicFramePr>
        <p:xfrm>
          <a:off x="1212750" y="600800"/>
          <a:ext cx="3000000" cy="3000000"/>
        </p:xfrm>
        <a:graphic>
          <a:graphicData uri="http://schemas.openxmlformats.org/drawingml/2006/table">
            <a:tbl>
              <a:tblPr>
                <a:noFill/>
                <a:tableStyleId>{B51DAF22-F763-4451-A68F-66B6B7352AF6}</a:tableStyleId>
              </a:tblPr>
              <a:tblGrid>
                <a:gridCol w="2046150"/>
                <a:gridCol w="4019825"/>
                <a:gridCol w="1414700"/>
              </a:tblGrid>
              <a:tr h="459275">
                <a:tc>
                  <a:txBody>
                    <a:bodyPr/>
                    <a:lstStyle/>
                    <a:p>
                      <a:pPr indent="0" lvl="0" marL="0" rtl="0" algn="ctr">
                        <a:spcBef>
                          <a:spcPts val="0"/>
                        </a:spcBef>
                        <a:spcAft>
                          <a:spcPts val="0"/>
                        </a:spcAft>
                        <a:buNone/>
                      </a:pPr>
                      <a:r>
                        <a:rPr b="1" lang="es-419" sz="1800">
                          <a:solidFill>
                            <a:srgbClr val="FFFFFF"/>
                          </a:solidFill>
                          <a:latin typeface="Nunito"/>
                          <a:ea typeface="Nunito"/>
                          <a:cs typeface="Nunito"/>
                          <a:sym typeface="Nunito"/>
                        </a:rPr>
                        <a:t>Objeto Potencial</a:t>
                      </a:r>
                      <a:endParaRPr b="1" sz="1800">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419" sz="1800">
                          <a:solidFill>
                            <a:srgbClr val="FFFFFF"/>
                          </a:solidFill>
                          <a:latin typeface="Nunito"/>
                          <a:ea typeface="Nunito"/>
                          <a:cs typeface="Nunito"/>
                          <a:sym typeface="Nunito"/>
                        </a:rPr>
                        <a:t>Descripción</a:t>
                      </a:r>
                      <a:endParaRPr b="1" sz="1800">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419" sz="1800">
                          <a:solidFill>
                            <a:srgbClr val="FFFFFF"/>
                          </a:solidFill>
                          <a:latin typeface="Nunito"/>
                          <a:ea typeface="Nunito"/>
                          <a:cs typeface="Nunito"/>
                          <a:sym typeface="Nunito"/>
                        </a:rPr>
                        <a:t>Status</a:t>
                      </a:r>
                      <a:endParaRPr b="1" sz="1800">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23097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Cliente</a:t>
                      </a:r>
                      <a:endParaRPr>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Este objeto es el que solicitará los proyectos, es uno de los más importantes ya que estará involucrado en la mayoría de los procesos y tendrá acceso tanto a su información como a la del objeto desarrollador.</a:t>
                      </a:r>
                      <a:endParaRPr>
                        <a:solidFill>
                          <a:srgbClr val="FFFFFF"/>
                        </a:solidFill>
                        <a:latin typeface="Nunito"/>
                        <a:ea typeface="Nunito"/>
                        <a:cs typeface="Nunito"/>
                        <a:sym typeface="Nunito"/>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ACEPTADO</a:t>
                      </a:r>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3964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Desarrollador</a:t>
                      </a:r>
                      <a:endParaRPr>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Este objeto es el encargado de desarrollar las peticiones realizadas por el cliente, tendrá acceso tanto a su información como a la cliente con el que se encuentra trabajando.</a:t>
                      </a:r>
                      <a:endParaRPr>
                        <a:solidFill>
                          <a:srgbClr val="FFFFFF"/>
                        </a:solidFill>
                        <a:latin typeface="Nunito"/>
                        <a:ea typeface="Nunito"/>
                        <a:cs typeface="Nunito"/>
                        <a:sym typeface="Nunito"/>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ACEPTADO</a:t>
                      </a:r>
                      <a:endParaRPr>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3964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Administrador</a:t>
                      </a:r>
                      <a:endParaRPr>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Este objeto es el de mayor jerarquía y el más importante ya que tendrá que supervisar todos los procesos del sistema y además tendrá acceso ilimitado a la información que se maneja dentro del mismo.</a:t>
                      </a:r>
                      <a:endParaRPr>
                        <a:solidFill>
                          <a:srgbClr val="FFFFFF"/>
                        </a:solidFill>
                        <a:latin typeface="Nunito"/>
                        <a:ea typeface="Nunito"/>
                        <a:cs typeface="Nunito"/>
                        <a:sym typeface="Nunito"/>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ACEPTADO</a:t>
                      </a:r>
                      <a:endParaRPr>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0"/>
            <a:ext cx="70389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Contenido</a:t>
            </a:r>
            <a:endParaRPr sz="3500"/>
          </a:p>
        </p:txBody>
      </p:sp>
      <p:sp>
        <p:nvSpPr>
          <p:cNvPr id="235" name="Google Shape;235;p18"/>
          <p:cNvSpPr txBox="1"/>
          <p:nvPr>
            <p:ph idx="1" type="body"/>
          </p:nvPr>
        </p:nvSpPr>
        <p:spPr>
          <a:xfrm>
            <a:off x="1297500" y="914100"/>
            <a:ext cx="7038900" cy="3713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Problemática</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Solución</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Justificación</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Objetivos</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Modelo de negocios</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Modelo de proceso</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Reglas de negocio</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Requerimientos funcionales</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Requerimientos no funcionales</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Puntos de función</a:t>
            </a:r>
            <a:endParaRPr sz="1800">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graphicFrame>
        <p:nvGraphicFramePr>
          <p:cNvPr id="343" name="Google Shape;343;p36"/>
          <p:cNvGraphicFramePr/>
          <p:nvPr/>
        </p:nvGraphicFramePr>
        <p:xfrm>
          <a:off x="1163175" y="1216100"/>
          <a:ext cx="3000000" cy="3000000"/>
        </p:xfrm>
        <a:graphic>
          <a:graphicData uri="http://schemas.openxmlformats.org/drawingml/2006/table">
            <a:tbl>
              <a:tblPr>
                <a:noFill/>
                <a:tableStyleId>{B51DAF22-F763-4451-A68F-66B6B7352AF6}</a:tableStyleId>
              </a:tblPr>
              <a:tblGrid>
                <a:gridCol w="2046150"/>
                <a:gridCol w="4019825"/>
                <a:gridCol w="1414700"/>
              </a:tblGrid>
              <a:tr h="459275">
                <a:tc>
                  <a:txBody>
                    <a:bodyPr/>
                    <a:lstStyle/>
                    <a:p>
                      <a:pPr indent="0" lvl="0" marL="0" rtl="0" algn="ctr">
                        <a:spcBef>
                          <a:spcPts val="0"/>
                        </a:spcBef>
                        <a:spcAft>
                          <a:spcPts val="0"/>
                        </a:spcAft>
                        <a:buNone/>
                      </a:pPr>
                      <a:r>
                        <a:rPr b="1" lang="es-419" sz="1800">
                          <a:solidFill>
                            <a:srgbClr val="FFFFFF"/>
                          </a:solidFill>
                          <a:latin typeface="Nunito"/>
                          <a:ea typeface="Nunito"/>
                          <a:cs typeface="Nunito"/>
                          <a:sym typeface="Nunito"/>
                        </a:rPr>
                        <a:t>Objeto Potencial</a:t>
                      </a:r>
                      <a:endParaRPr b="1" sz="1800">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419" sz="1800">
                          <a:solidFill>
                            <a:srgbClr val="FFFFFF"/>
                          </a:solidFill>
                          <a:latin typeface="Nunito"/>
                          <a:ea typeface="Nunito"/>
                          <a:cs typeface="Nunito"/>
                          <a:sym typeface="Nunito"/>
                        </a:rPr>
                        <a:t>Descripción</a:t>
                      </a:r>
                      <a:endParaRPr b="1" sz="1800">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419" sz="1800">
                          <a:solidFill>
                            <a:srgbClr val="FFFFFF"/>
                          </a:solidFill>
                          <a:latin typeface="Nunito"/>
                          <a:ea typeface="Nunito"/>
                          <a:cs typeface="Nunito"/>
                          <a:sym typeface="Nunito"/>
                        </a:rPr>
                        <a:t>Status</a:t>
                      </a:r>
                      <a:endParaRPr b="1" sz="1800">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23097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Moderador</a:t>
                      </a:r>
                      <a:endParaRPr>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Este objeto es una pieza fundamental dentro de las peticiones entre cliente y desarrollador. Él realizará el contrato y llevará el seguimiento del proyecto para que ambas partes cumplan con lo establecido.</a:t>
                      </a:r>
                      <a:endParaRPr>
                        <a:solidFill>
                          <a:srgbClr val="FFFFFF"/>
                        </a:solidFill>
                        <a:latin typeface="Nunito"/>
                        <a:ea typeface="Nunito"/>
                        <a:cs typeface="Nunito"/>
                        <a:sym typeface="Nunito"/>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ACEPTADO</a:t>
                      </a:r>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396425">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Contrato</a:t>
                      </a:r>
                      <a:endParaRPr>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just">
                        <a:spcBef>
                          <a:spcPts val="0"/>
                        </a:spcBef>
                        <a:spcAft>
                          <a:spcPts val="0"/>
                        </a:spcAft>
                        <a:buNone/>
                      </a:pPr>
                      <a:r>
                        <a:rPr lang="es-419">
                          <a:solidFill>
                            <a:srgbClr val="FFFFFF"/>
                          </a:solidFill>
                          <a:latin typeface="Nunito"/>
                          <a:ea typeface="Nunito"/>
                          <a:cs typeface="Nunito"/>
                          <a:sym typeface="Nunito"/>
                        </a:rPr>
                        <a:t>Objeto de carácter legal cuya importancia radica en establecer un lineamiento a seguir con derechos y obligaciones para ambas partes involucradas.</a:t>
                      </a:r>
                      <a:endParaRPr>
                        <a:solidFill>
                          <a:srgbClr val="FFFFFF"/>
                        </a:solidFill>
                        <a:latin typeface="Nunito"/>
                        <a:ea typeface="Nunito"/>
                        <a:cs typeface="Nunito"/>
                        <a:sym typeface="Nunito"/>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419">
                          <a:solidFill>
                            <a:srgbClr val="FFFFFF"/>
                          </a:solidFill>
                          <a:latin typeface="Nunito"/>
                          <a:ea typeface="Nunito"/>
                          <a:cs typeface="Nunito"/>
                          <a:sym typeface="Nunito"/>
                        </a:rPr>
                        <a:t>ACEPTADO</a:t>
                      </a:r>
                      <a:endParaRPr>
                        <a:solidFill>
                          <a:srgbClr val="FFFFFF"/>
                        </a:solidFill>
                        <a:latin typeface="Nunito"/>
                        <a:ea typeface="Nunito"/>
                        <a:cs typeface="Nunito"/>
                        <a:sym typeface="Nunito"/>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37"/>
          <p:cNvSpPr txBox="1"/>
          <p:nvPr>
            <p:ph type="title"/>
          </p:nvPr>
        </p:nvSpPr>
        <p:spPr>
          <a:xfrm>
            <a:off x="1297500" y="0"/>
            <a:ext cx="74340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Diagrama de Contexto</a:t>
            </a:r>
            <a:endParaRPr sz="3500"/>
          </a:p>
        </p:txBody>
      </p:sp>
      <p:pic>
        <p:nvPicPr>
          <p:cNvPr id="349" name="Google Shape;349;p37"/>
          <p:cNvPicPr preferRelativeResize="0"/>
          <p:nvPr/>
        </p:nvPicPr>
        <p:blipFill>
          <a:blip r:embed="rId3">
            <a:alphaModFix/>
          </a:blip>
          <a:stretch>
            <a:fillRect/>
          </a:stretch>
        </p:blipFill>
        <p:spPr>
          <a:xfrm>
            <a:off x="1748575" y="914100"/>
            <a:ext cx="6531852" cy="3924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p38"/>
          <p:cNvSpPr txBox="1"/>
          <p:nvPr>
            <p:ph type="title"/>
          </p:nvPr>
        </p:nvSpPr>
        <p:spPr>
          <a:xfrm>
            <a:off x="1039650" y="0"/>
            <a:ext cx="80217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Diagrama de Flujo de Datos Lógico</a:t>
            </a:r>
            <a:endParaRPr sz="35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Google Shape;359;p39"/>
          <p:cNvSpPr txBox="1"/>
          <p:nvPr>
            <p:ph type="title"/>
          </p:nvPr>
        </p:nvSpPr>
        <p:spPr>
          <a:xfrm>
            <a:off x="1039650" y="0"/>
            <a:ext cx="80217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Diagrama de Flujo de Datos Físico</a:t>
            </a:r>
            <a:endParaRPr sz="35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40"/>
          <p:cNvSpPr txBox="1"/>
          <p:nvPr>
            <p:ph type="title"/>
          </p:nvPr>
        </p:nvSpPr>
        <p:spPr>
          <a:xfrm>
            <a:off x="1297500" y="0"/>
            <a:ext cx="74340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Diagrama de Clases</a:t>
            </a:r>
            <a:endParaRPr sz="35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41"/>
          <p:cNvSpPr txBox="1"/>
          <p:nvPr>
            <p:ph type="title"/>
          </p:nvPr>
        </p:nvSpPr>
        <p:spPr>
          <a:xfrm>
            <a:off x="1297500" y="0"/>
            <a:ext cx="74340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Diagrama de Actividades</a:t>
            </a:r>
            <a:endParaRPr sz="3500"/>
          </a:p>
        </p:txBody>
      </p:sp>
      <p:pic>
        <p:nvPicPr>
          <p:cNvPr id="370" name="Google Shape;370;p41"/>
          <p:cNvPicPr preferRelativeResize="0"/>
          <p:nvPr/>
        </p:nvPicPr>
        <p:blipFill rotWithShape="1">
          <a:blip r:embed="rId3">
            <a:alphaModFix/>
          </a:blip>
          <a:srcRect b="4232" l="0" r="0" t="0"/>
          <a:stretch/>
        </p:blipFill>
        <p:spPr>
          <a:xfrm>
            <a:off x="3317979" y="839750"/>
            <a:ext cx="2963846" cy="42294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42"/>
          <p:cNvSpPr txBox="1"/>
          <p:nvPr>
            <p:ph type="title"/>
          </p:nvPr>
        </p:nvSpPr>
        <p:spPr>
          <a:xfrm>
            <a:off x="1297500" y="0"/>
            <a:ext cx="74340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Diagrama de Casos de Uso</a:t>
            </a:r>
            <a:endParaRPr sz="3500"/>
          </a:p>
        </p:txBody>
      </p:sp>
      <p:pic>
        <p:nvPicPr>
          <p:cNvPr id="376" name="Google Shape;376;p42"/>
          <p:cNvPicPr preferRelativeResize="0"/>
          <p:nvPr/>
        </p:nvPicPr>
        <p:blipFill>
          <a:blip r:embed="rId3">
            <a:alphaModFix/>
          </a:blip>
          <a:stretch>
            <a:fillRect/>
          </a:stretch>
        </p:blipFill>
        <p:spPr>
          <a:xfrm>
            <a:off x="2590075" y="967350"/>
            <a:ext cx="4848846" cy="39245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43"/>
          <p:cNvSpPr txBox="1"/>
          <p:nvPr>
            <p:ph type="title"/>
          </p:nvPr>
        </p:nvSpPr>
        <p:spPr>
          <a:xfrm>
            <a:off x="1297500" y="0"/>
            <a:ext cx="74340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Diagrama de Secuencia</a:t>
            </a:r>
            <a:endParaRPr sz="3500"/>
          </a:p>
        </p:txBody>
      </p:sp>
      <p:pic>
        <p:nvPicPr>
          <p:cNvPr id="382" name="Google Shape;382;p43"/>
          <p:cNvPicPr preferRelativeResize="0"/>
          <p:nvPr/>
        </p:nvPicPr>
        <p:blipFill>
          <a:blip r:embed="rId3">
            <a:alphaModFix/>
          </a:blip>
          <a:stretch>
            <a:fillRect/>
          </a:stretch>
        </p:blipFill>
        <p:spPr>
          <a:xfrm>
            <a:off x="1205875" y="1138238"/>
            <a:ext cx="7086600" cy="28670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pic>
        <p:nvPicPr>
          <p:cNvPr id="387" name="Google Shape;387;p44"/>
          <p:cNvPicPr preferRelativeResize="0"/>
          <p:nvPr/>
        </p:nvPicPr>
        <p:blipFill>
          <a:blip r:embed="rId3">
            <a:alphaModFix/>
          </a:blip>
          <a:stretch>
            <a:fillRect/>
          </a:stretch>
        </p:blipFill>
        <p:spPr>
          <a:xfrm>
            <a:off x="1652588" y="858850"/>
            <a:ext cx="5838825" cy="32480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pic>
        <p:nvPicPr>
          <p:cNvPr id="392" name="Google Shape;392;p45"/>
          <p:cNvPicPr preferRelativeResize="0"/>
          <p:nvPr/>
        </p:nvPicPr>
        <p:blipFill>
          <a:blip r:embed="rId3">
            <a:alphaModFix/>
          </a:blip>
          <a:stretch>
            <a:fillRect/>
          </a:stretch>
        </p:blipFill>
        <p:spPr>
          <a:xfrm>
            <a:off x="1385888" y="985838"/>
            <a:ext cx="6372225" cy="3171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19"/>
          <p:cNvSpPr txBox="1"/>
          <p:nvPr>
            <p:ph idx="1" type="body"/>
          </p:nvPr>
        </p:nvSpPr>
        <p:spPr>
          <a:xfrm>
            <a:off x="1297500" y="914100"/>
            <a:ext cx="7038900" cy="3713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Metodología Coad - Yourdon</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Diagrama de Contexto</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Diagrama de Flujo de Datos Lógico</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Diagrama de Flujo de Datos Físico</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Diagrama de Clases</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Diagrama de Actividades</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Diagrama de Casos de Uso</a:t>
            </a:r>
            <a:endParaRPr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lang="es-419" sz="1800">
                <a:latin typeface="Nunito"/>
                <a:ea typeface="Nunito"/>
                <a:cs typeface="Nunito"/>
                <a:sym typeface="Nunito"/>
              </a:rPr>
              <a:t>Diagrama de Secuencia</a:t>
            </a:r>
            <a:endParaRPr sz="1800">
              <a:latin typeface="Nunito"/>
              <a:ea typeface="Nunito"/>
              <a:cs typeface="Nunito"/>
              <a:sym typeface="Nuni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6" name="Shape 396"/>
        <p:cNvGrpSpPr/>
        <p:nvPr/>
      </p:nvGrpSpPr>
      <p:grpSpPr>
        <a:xfrm>
          <a:off x="0" y="0"/>
          <a:ext cx="0" cy="0"/>
          <a:chOff x="0" y="0"/>
          <a:chExt cx="0" cy="0"/>
        </a:xfrm>
      </p:grpSpPr>
      <p:pic>
        <p:nvPicPr>
          <p:cNvPr id="397" name="Google Shape;397;p46"/>
          <p:cNvPicPr preferRelativeResize="0"/>
          <p:nvPr/>
        </p:nvPicPr>
        <p:blipFill>
          <a:blip r:embed="rId3">
            <a:alphaModFix/>
          </a:blip>
          <a:stretch>
            <a:fillRect/>
          </a:stretch>
        </p:blipFill>
        <p:spPr>
          <a:xfrm>
            <a:off x="1843088" y="759700"/>
            <a:ext cx="5457825" cy="32480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pic>
        <p:nvPicPr>
          <p:cNvPr id="402" name="Google Shape;402;p47"/>
          <p:cNvPicPr preferRelativeResize="0"/>
          <p:nvPr/>
        </p:nvPicPr>
        <p:blipFill>
          <a:blip r:embed="rId3">
            <a:alphaModFix/>
          </a:blip>
          <a:stretch>
            <a:fillRect/>
          </a:stretch>
        </p:blipFill>
        <p:spPr>
          <a:xfrm>
            <a:off x="1957388" y="1193500"/>
            <a:ext cx="5229225" cy="28670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pic>
        <p:nvPicPr>
          <p:cNvPr id="407" name="Google Shape;407;p48"/>
          <p:cNvPicPr preferRelativeResize="0"/>
          <p:nvPr/>
        </p:nvPicPr>
        <p:blipFill>
          <a:blip r:embed="rId3">
            <a:alphaModFix/>
          </a:blip>
          <a:stretch>
            <a:fillRect/>
          </a:stretch>
        </p:blipFill>
        <p:spPr>
          <a:xfrm>
            <a:off x="1766888" y="1100138"/>
            <a:ext cx="5610225" cy="29432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1" name="Shape 411"/>
        <p:cNvGrpSpPr/>
        <p:nvPr/>
      </p:nvGrpSpPr>
      <p:grpSpPr>
        <a:xfrm>
          <a:off x="0" y="0"/>
          <a:ext cx="0" cy="0"/>
          <a:chOff x="0" y="0"/>
          <a:chExt cx="0" cy="0"/>
        </a:xfrm>
      </p:grpSpPr>
      <p:pic>
        <p:nvPicPr>
          <p:cNvPr id="412" name="Google Shape;412;p49"/>
          <p:cNvPicPr preferRelativeResize="0"/>
          <p:nvPr/>
        </p:nvPicPr>
        <p:blipFill>
          <a:blip r:embed="rId3">
            <a:alphaModFix/>
          </a:blip>
          <a:stretch>
            <a:fillRect/>
          </a:stretch>
        </p:blipFill>
        <p:spPr>
          <a:xfrm>
            <a:off x="1538288" y="871538"/>
            <a:ext cx="6067425" cy="34004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50"/>
          <p:cNvSpPr txBox="1"/>
          <p:nvPr>
            <p:ph type="title"/>
          </p:nvPr>
        </p:nvSpPr>
        <p:spPr>
          <a:xfrm>
            <a:off x="1297500" y="0"/>
            <a:ext cx="74340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t>Metodología </a:t>
            </a:r>
            <a:r>
              <a:rPr lang="es-419" sz="3500"/>
              <a:t>Gane &amp; Sarson</a:t>
            </a:r>
            <a:endParaRPr sz="3500"/>
          </a:p>
        </p:txBody>
      </p:sp>
      <p:pic>
        <p:nvPicPr>
          <p:cNvPr id="418" name="Google Shape;418;p50"/>
          <p:cNvPicPr preferRelativeResize="0"/>
          <p:nvPr/>
        </p:nvPicPr>
        <p:blipFill>
          <a:blip r:embed="rId3">
            <a:alphaModFix/>
          </a:blip>
          <a:stretch>
            <a:fillRect/>
          </a:stretch>
        </p:blipFill>
        <p:spPr>
          <a:xfrm>
            <a:off x="1842000" y="999225"/>
            <a:ext cx="5827588" cy="39246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1166250" y="0"/>
            <a:ext cx="7425600" cy="86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solidFill>
                  <a:srgbClr val="FFFFFF"/>
                </a:solidFill>
              </a:rPr>
              <a:t>Problemática</a:t>
            </a:r>
            <a:endParaRPr sz="3500">
              <a:solidFill>
                <a:srgbClr val="FFFFFF"/>
              </a:solidFill>
            </a:endParaRPr>
          </a:p>
        </p:txBody>
      </p:sp>
      <p:sp>
        <p:nvSpPr>
          <p:cNvPr id="246" name="Google Shape;246;p20"/>
          <p:cNvSpPr txBox="1"/>
          <p:nvPr>
            <p:ph idx="1" type="body"/>
          </p:nvPr>
        </p:nvSpPr>
        <p:spPr>
          <a:xfrm>
            <a:off x="1166250" y="962950"/>
            <a:ext cx="3771600" cy="31221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En México, la tasa de desempleo se encuentra en 3.7% esto significa que cerca 2.5 millones de personas se encuentran desempleadas.</a:t>
            </a:r>
            <a:endParaRPr sz="1800">
              <a:solidFill>
                <a:srgbClr val="FFFFFF"/>
              </a:solidFill>
              <a:latin typeface="Nunito"/>
              <a:ea typeface="Nunito"/>
              <a:cs typeface="Nunito"/>
              <a:sym typeface="Nunito"/>
            </a:endParaRPr>
          </a:p>
          <a:p>
            <a:pPr indent="-342900" lvl="0" marL="457200" rtl="0" algn="just">
              <a:spcBef>
                <a:spcPts val="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De las cuales, cerca de 32,000 personas, en su mayoría recién egresados, corresponden al área de informática.</a:t>
            </a:r>
            <a:endParaRPr sz="1800">
              <a:solidFill>
                <a:srgbClr val="FFFFFF"/>
              </a:solidFill>
              <a:latin typeface="Nunito"/>
              <a:ea typeface="Nunito"/>
              <a:cs typeface="Nunito"/>
              <a:sym typeface="Nunito"/>
            </a:endParaRPr>
          </a:p>
          <a:p>
            <a:pPr indent="0" lvl="0" marL="0" rtl="0" algn="l">
              <a:spcBef>
                <a:spcPts val="0"/>
              </a:spcBef>
              <a:spcAft>
                <a:spcPts val="1600"/>
              </a:spcAft>
              <a:buNone/>
            </a:pPr>
            <a:r>
              <a:t/>
            </a:r>
            <a:endParaRPr sz="1800">
              <a:solidFill>
                <a:srgbClr val="FFFFFF"/>
              </a:solidFill>
              <a:latin typeface="Nunito"/>
              <a:ea typeface="Nunito"/>
              <a:cs typeface="Nunito"/>
              <a:sym typeface="Nunito"/>
            </a:endParaRPr>
          </a:p>
        </p:txBody>
      </p:sp>
      <p:pic>
        <p:nvPicPr>
          <p:cNvPr id="247" name="Google Shape;247;p20"/>
          <p:cNvPicPr preferRelativeResize="0"/>
          <p:nvPr/>
        </p:nvPicPr>
        <p:blipFill>
          <a:blip r:embed="rId3">
            <a:alphaModFix/>
          </a:blip>
          <a:stretch>
            <a:fillRect/>
          </a:stretch>
        </p:blipFill>
        <p:spPr>
          <a:xfrm>
            <a:off x="5033400" y="1208775"/>
            <a:ext cx="3558342" cy="3576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21"/>
          <p:cNvSpPr txBox="1"/>
          <p:nvPr>
            <p:ph idx="1" type="body"/>
          </p:nvPr>
        </p:nvSpPr>
        <p:spPr>
          <a:xfrm>
            <a:off x="1461150" y="945488"/>
            <a:ext cx="6835800" cy="22827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Clr>
                <a:srgbClr val="000000"/>
              </a:buClr>
              <a:buSzPts val="1100"/>
              <a:buFont typeface="Arial"/>
              <a:buNone/>
            </a:pPr>
            <a:r>
              <a:rPr lang="es-419" sz="1800">
                <a:solidFill>
                  <a:srgbClr val="FFFFFF"/>
                </a:solidFill>
                <a:latin typeface="Nunito"/>
                <a:ea typeface="Nunito"/>
                <a:cs typeface="Nunito"/>
                <a:sym typeface="Nunito"/>
              </a:rPr>
              <a:t>Es un Sistema de Apoyo Web para solicitar / implementar proyectos de Ingeniería y desarrollo de Software.</a:t>
            </a:r>
            <a:endParaRPr sz="1800">
              <a:solidFill>
                <a:srgbClr val="FFFFFF"/>
              </a:solidFill>
              <a:latin typeface="Nunito"/>
              <a:ea typeface="Nunito"/>
              <a:cs typeface="Nunito"/>
              <a:sym typeface="Nunito"/>
            </a:endParaRPr>
          </a:p>
          <a:p>
            <a:pPr indent="0" lvl="0" marL="0" rtl="0" algn="just">
              <a:spcBef>
                <a:spcPts val="1000"/>
              </a:spcBef>
              <a:spcAft>
                <a:spcPts val="0"/>
              </a:spcAft>
              <a:buClr>
                <a:srgbClr val="000000"/>
              </a:buClr>
              <a:buSzPts val="1100"/>
              <a:buFont typeface="Arial"/>
              <a:buNone/>
            </a:pPr>
            <a:r>
              <a:rPr lang="es-419" sz="1800">
                <a:solidFill>
                  <a:srgbClr val="FFFFFF"/>
                </a:solidFill>
                <a:latin typeface="Nunito"/>
                <a:ea typeface="Nunito"/>
                <a:cs typeface="Nunito"/>
                <a:sym typeface="Nunito"/>
              </a:rPr>
              <a:t>Originalmente, está planeado únicamente para clientes con necesidades de software y desarrolladores de la misma área. Dependiendo de la aceptación del público, podríamos ampliar nuestros servicios.</a:t>
            </a:r>
            <a:endParaRPr sz="1800">
              <a:solidFill>
                <a:srgbClr val="FFFFFF"/>
              </a:solidFill>
              <a:latin typeface="Nunito"/>
              <a:ea typeface="Nunito"/>
              <a:cs typeface="Nunito"/>
              <a:sym typeface="Nunito"/>
            </a:endParaRPr>
          </a:p>
          <a:p>
            <a:pPr indent="0" lvl="0" marL="0" rtl="0" algn="l">
              <a:spcBef>
                <a:spcPts val="0"/>
              </a:spcBef>
              <a:spcAft>
                <a:spcPts val="1600"/>
              </a:spcAft>
              <a:buNone/>
            </a:pPr>
            <a:r>
              <a:t/>
            </a:r>
            <a:endParaRPr sz="1800">
              <a:solidFill>
                <a:srgbClr val="FFFFFF"/>
              </a:solidFill>
              <a:latin typeface="Nunito"/>
              <a:ea typeface="Nunito"/>
              <a:cs typeface="Nunito"/>
              <a:sym typeface="Nunito"/>
            </a:endParaRPr>
          </a:p>
        </p:txBody>
      </p:sp>
      <p:pic>
        <p:nvPicPr>
          <p:cNvPr id="253" name="Google Shape;253;p21"/>
          <p:cNvPicPr preferRelativeResize="0"/>
          <p:nvPr/>
        </p:nvPicPr>
        <p:blipFill rotWithShape="1">
          <a:blip r:embed="rId3">
            <a:alphaModFix/>
          </a:blip>
          <a:srcRect b="112039" l="0" r="0" t="-112039"/>
          <a:stretch/>
        </p:blipFill>
        <p:spPr>
          <a:xfrm>
            <a:off x="781050" y="1838325"/>
            <a:ext cx="7581900" cy="1466850"/>
          </a:xfrm>
          <a:prstGeom prst="rect">
            <a:avLst/>
          </a:prstGeom>
          <a:noFill/>
          <a:ln>
            <a:noFill/>
          </a:ln>
        </p:spPr>
      </p:pic>
      <p:pic>
        <p:nvPicPr>
          <p:cNvPr id="254" name="Google Shape;254;p21"/>
          <p:cNvPicPr preferRelativeResize="0"/>
          <p:nvPr/>
        </p:nvPicPr>
        <p:blipFill>
          <a:blip r:embed="rId4">
            <a:alphaModFix/>
          </a:blip>
          <a:stretch>
            <a:fillRect/>
          </a:stretch>
        </p:blipFill>
        <p:spPr>
          <a:xfrm>
            <a:off x="1461150" y="3305175"/>
            <a:ext cx="6835799" cy="1444675"/>
          </a:xfrm>
          <a:prstGeom prst="rect">
            <a:avLst/>
          </a:prstGeom>
          <a:noFill/>
          <a:ln>
            <a:noFill/>
          </a:ln>
        </p:spPr>
      </p:pic>
      <p:sp>
        <p:nvSpPr>
          <p:cNvPr id="255" name="Google Shape;255;p21"/>
          <p:cNvSpPr txBox="1"/>
          <p:nvPr>
            <p:ph type="title"/>
          </p:nvPr>
        </p:nvSpPr>
        <p:spPr>
          <a:xfrm>
            <a:off x="1166250" y="0"/>
            <a:ext cx="7425600" cy="86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solidFill>
                  <a:srgbClr val="FFFFFF"/>
                </a:solidFill>
              </a:rPr>
              <a:t>¿Qué es SOFTECH?</a:t>
            </a:r>
            <a:endParaRPr sz="35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1052550" y="0"/>
            <a:ext cx="7038900" cy="91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solidFill>
                  <a:srgbClr val="FFFFFF"/>
                </a:solidFill>
              </a:rPr>
              <a:t>Objetivos</a:t>
            </a:r>
            <a:endParaRPr sz="3500">
              <a:solidFill>
                <a:srgbClr val="FFFFFF"/>
              </a:solidFill>
            </a:endParaRPr>
          </a:p>
        </p:txBody>
      </p:sp>
      <p:sp>
        <p:nvSpPr>
          <p:cNvPr id="261" name="Google Shape;261;p22"/>
          <p:cNvSpPr txBox="1"/>
          <p:nvPr>
            <p:ph idx="1" type="body"/>
          </p:nvPr>
        </p:nvSpPr>
        <p:spPr>
          <a:xfrm>
            <a:off x="1187850" y="1353600"/>
            <a:ext cx="6768300" cy="24363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Generar una fuente de empleo a Ingenieros de Software.</a:t>
            </a:r>
            <a:endParaRPr sz="1800">
              <a:solidFill>
                <a:srgbClr val="FFFFFF"/>
              </a:solidFill>
              <a:latin typeface="Nunito"/>
              <a:ea typeface="Nunito"/>
              <a:cs typeface="Nunito"/>
              <a:sym typeface="Nunito"/>
            </a:endParaRPr>
          </a:p>
          <a:p>
            <a:pPr indent="-342900" lvl="0" marL="457200" rtl="0" algn="just">
              <a:spcBef>
                <a:spcPts val="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Satisfacer la demanda de los clientes en cuestión de proyectos de desarrollo e implementación de software.</a:t>
            </a:r>
            <a:endParaRPr sz="1800">
              <a:solidFill>
                <a:srgbClr val="FFFFFF"/>
              </a:solidFill>
              <a:latin typeface="Nunito"/>
              <a:ea typeface="Nunito"/>
              <a:cs typeface="Nunito"/>
              <a:sym typeface="Nunito"/>
            </a:endParaRPr>
          </a:p>
          <a:p>
            <a:pPr indent="-342900" lvl="0" marL="457200" rtl="0" algn="just">
              <a:spcBef>
                <a:spcPts val="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Posicionar a la marca dentro de las 10 mejores empresas de Desarrollo de Software en México en los próximos 5 años.</a:t>
            </a:r>
            <a:endParaRPr sz="1800">
              <a:solidFill>
                <a:srgbClr val="FFFFFF"/>
              </a:solidFill>
              <a:latin typeface="Nunito"/>
              <a:ea typeface="Nunito"/>
              <a:cs typeface="Nunito"/>
              <a:sym typeface="Nunito"/>
            </a:endParaRPr>
          </a:p>
          <a:p>
            <a:pPr indent="0" lvl="0" marL="0" rtl="0" algn="l">
              <a:spcBef>
                <a:spcPts val="0"/>
              </a:spcBef>
              <a:spcAft>
                <a:spcPts val="1600"/>
              </a:spcAft>
              <a:buNone/>
            </a:pPr>
            <a:r>
              <a:t/>
            </a:r>
            <a:endParaRPr sz="1800">
              <a:solidFill>
                <a:srgbClr val="FFFFFF"/>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23"/>
          <p:cNvSpPr txBox="1"/>
          <p:nvPr>
            <p:ph idx="1" type="body"/>
          </p:nvPr>
        </p:nvSpPr>
        <p:spPr>
          <a:xfrm>
            <a:off x="1324350" y="915225"/>
            <a:ext cx="6495300" cy="25686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Actualmente, Amazon es una de las más grandes empresas a nivel mundial y es la más grande respecto a su giro.</a:t>
            </a:r>
            <a:endParaRPr sz="1800">
              <a:solidFill>
                <a:srgbClr val="FFFFFF"/>
              </a:solidFill>
              <a:latin typeface="Nunito"/>
              <a:ea typeface="Nunito"/>
              <a:cs typeface="Nunito"/>
              <a:sym typeface="Nunito"/>
            </a:endParaRPr>
          </a:p>
          <a:p>
            <a:pPr indent="-342900" lvl="0" marL="457200" rtl="0" algn="just">
              <a:spcBef>
                <a:spcPts val="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No es propietaria de artículos y/o productos que ofrece.</a:t>
            </a:r>
            <a:endParaRPr sz="1800">
              <a:solidFill>
                <a:srgbClr val="FFFFFF"/>
              </a:solidFill>
              <a:latin typeface="Nunito"/>
              <a:ea typeface="Nunito"/>
              <a:cs typeface="Nunito"/>
              <a:sym typeface="Nunito"/>
            </a:endParaRPr>
          </a:p>
          <a:p>
            <a:pPr indent="-342900" lvl="0" marL="457200" rtl="0" algn="just">
              <a:spcBef>
                <a:spcPts val="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Las claves del éxito de Amazon, es el volumen de productos que vende, conocer al cliente y el ahorro de dinero en tiendas / locales para la venta.</a:t>
            </a:r>
            <a:endParaRPr sz="1800">
              <a:solidFill>
                <a:srgbClr val="FFFFFF"/>
              </a:solidFill>
              <a:latin typeface="Nunito"/>
              <a:ea typeface="Nunito"/>
              <a:cs typeface="Nunito"/>
              <a:sym typeface="Nunito"/>
            </a:endParaRPr>
          </a:p>
          <a:p>
            <a:pPr indent="0" lvl="0" marL="457200" rtl="0" algn="just">
              <a:spcBef>
                <a:spcPts val="1000"/>
              </a:spcBef>
              <a:spcAft>
                <a:spcPts val="0"/>
              </a:spcAft>
              <a:buNone/>
            </a:pPr>
            <a:r>
              <a:t/>
            </a:r>
            <a:endParaRPr sz="1800">
              <a:solidFill>
                <a:srgbClr val="FFFFFF"/>
              </a:solidFill>
              <a:latin typeface="Nunito"/>
              <a:ea typeface="Nunito"/>
              <a:cs typeface="Nunito"/>
              <a:sym typeface="Nunito"/>
            </a:endParaRPr>
          </a:p>
          <a:p>
            <a:pPr indent="0" lvl="0" marL="0" rtl="0" algn="l">
              <a:spcBef>
                <a:spcPts val="0"/>
              </a:spcBef>
              <a:spcAft>
                <a:spcPts val="1600"/>
              </a:spcAft>
              <a:buNone/>
            </a:pPr>
            <a:r>
              <a:t/>
            </a:r>
            <a:endParaRPr sz="1800">
              <a:solidFill>
                <a:srgbClr val="FFFFFF"/>
              </a:solidFill>
              <a:latin typeface="Nunito"/>
              <a:ea typeface="Nunito"/>
              <a:cs typeface="Nunito"/>
              <a:sym typeface="Nunito"/>
            </a:endParaRPr>
          </a:p>
        </p:txBody>
      </p:sp>
      <p:sp>
        <p:nvSpPr>
          <p:cNvPr id="267" name="Google Shape;267;p23"/>
          <p:cNvSpPr txBox="1"/>
          <p:nvPr>
            <p:ph type="title"/>
          </p:nvPr>
        </p:nvSpPr>
        <p:spPr>
          <a:xfrm>
            <a:off x="1309425" y="0"/>
            <a:ext cx="6928500" cy="86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solidFill>
                  <a:srgbClr val="FFFFFF"/>
                </a:solidFill>
              </a:rPr>
              <a:t>Modelo de negocios</a:t>
            </a:r>
            <a:endParaRPr sz="3500">
              <a:solidFill>
                <a:srgbClr val="FFFFFF"/>
              </a:solidFill>
            </a:endParaRPr>
          </a:p>
        </p:txBody>
      </p:sp>
      <p:pic>
        <p:nvPicPr>
          <p:cNvPr id="268" name="Google Shape;268;p23"/>
          <p:cNvPicPr preferRelativeResize="0"/>
          <p:nvPr/>
        </p:nvPicPr>
        <p:blipFill>
          <a:blip r:embed="rId3">
            <a:alphaModFix/>
          </a:blip>
          <a:stretch>
            <a:fillRect/>
          </a:stretch>
        </p:blipFill>
        <p:spPr>
          <a:xfrm>
            <a:off x="2456340" y="3483825"/>
            <a:ext cx="4634659" cy="1564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24"/>
          <p:cNvSpPr txBox="1"/>
          <p:nvPr>
            <p:ph idx="1" type="body"/>
          </p:nvPr>
        </p:nvSpPr>
        <p:spPr>
          <a:xfrm>
            <a:off x="1181475" y="951025"/>
            <a:ext cx="7518300" cy="37620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s-419" sz="1800">
                <a:solidFill>
                  <a:srgbClr val="FFFFFF"/>
                </a:solidFill>
                <a:latin typeface="Nunito"/>
                <a:ea typeface="Nunito"/>
                <a:cs typeface="Nunito"/>
                <a:sym typeface="Nunito"/>
              </a:rPr>
              <a:t>Los mercados se centran en las grandes masas y quieren generar el 80% de las ventas con el 20% de productos; sin embargo, esto solo se logra con artículos de alta demanda. (Danthop, Vexilo, Vittech).</a:t>
            </a:r>
            <a:endParaRPr sz="1800">
              <a:solidFill>
                <a:srgbClr val="FFFFFF"/>
              </a:solidFill>
              <a:latin typeface="Nunito"/>
              <a:ea typeface="Nunito"/>
              <a:cs typeface="Nunito"/>
              <a:sym typeface="Nunito"/>
            </a:endParaRPr>
          </a:p>
          <a:p>
            <a:pPr indent="-342900" lvl="7" marL="4114800" rtl="0" algn="just">
              <a:spcBef>
                <a:spcPts val="100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No es propietaria de artículos y/o productos que ofrece.</a:t>
            </a:r>
            <a:endParaRPr sz="1800">
              <a:solidFill>
                <a:srgbClr val="FFFFFF"/>
              </a:solidFill>
              <a:latin typeface="Nunito"/>
              <a:ea typeface="Nunito"/>
              <a:cs typeface="Nunito"/>
              <a:sym typeface="Nunito"/>
            </a:endParaRPr>
          </a:p>
          <a:p>
            <a:pPr indent="-342900" lvl="7" marL="4114800" rtl="0" algn="just">
              <a:spcBef>
                <a:spcPts val="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Las claves del éxito de Amazon, es el volumen de productos que vende, conocer al cliente y el ahorro de dinero en tiendas / locales para la venta.</a:t>
            </a:r>
            <a:endParaRPr sz="1800">
              <a:solidFill>
                <a:srgbClr val="FFFFFF"/>
              </a:solidFill>
              <a:latin typeface="Nunito"/>
              <a:ea typeface="Nunito"/>
              <a:cs typeface="Nunito"/>
              <a:sym typeface="Nunito"/>
            </a:endParaRPr>
          </a:p>
          <a:p>
            <a:pPr indent="0" lvl="0" marL="457200" rtl="0" algn="just">
              <a:spcBef>
                <a:spcPts val="1000"/>
              </a:spcBef>
              <a:spcAft>
                <a:spcPts val="0"/>
              </a:spcAft>
              <a:buNone/>
            </a:pPr>
            <a:r>
              <a:t/>
            </a:r>
            <a:endParaRPr sz="1800">
              <a:solidFill>
                <a:srgbClr val="FFFFFF"/>
              </a:solidFill>
              <a:latin typeface="Nunito"/>
              <a:ea typeface="Nunito"/>
              <a:cs typeface="Nunito"/>
              <a:sym typeface="Nunito"/>
            </a:endParaRPr>
          </a:p>
          <a:p>
            <a:pPr indent="0" lvl="0" marL="0" rtl="0" algn="l">
              <a:spcBef>
                <a:spcPts val="0"/>
              </a:spcBef>
              <a:spcAft>
                <a:spcPts val="1600"/>
              </a:spcAft>
              <a:buNone/>
            </a:pPr>
            <a:r>
              <a:t/>
            </a:r>
            <a:endParaRPr sz="1800">
              <a:solidFill>
                <a:srgbClr val="FFFFFF"/>
              </a:solidFill>
              <a:latin typeface="Nunito"/>
              <a:ea typeface="Nunito"/>
              <a:cs typeface="Nunito"/>
              <a:sym typeface="Nunito"/>
            </a:endParaRPr>
          </a:p>
        </p:txBody>
      </p:sp>
      <p:sp>
        <p:nvSpPr>
          <p:cNvPr id="274" name="Google Shape;274;p24"/>
          <p:cNvSpPr txBox="1"/>
          <p:nvPr>
            <p:ph type="title"/>
          </p:nvPr>
        </p:nvSpPr>
        <p:spPr>
          <a:xfrm>
            <a:off x="1309425" y="0"/>
            <a:ext cx="6928500" cy="86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sz="3500">
                <a:solidFill>
                  <a:srgbClr val="FFFFFF"/>
                </a:solidFill>
              </a:rPr>
              <a:t>Long Tail</a:t>
            </a:r>
            <a:endParaRPr sz="3500">
              <a:solidFill>
                <a:srgbClr val="FFFFFF"/>
              </a:solidFill>
            </a:endParaRPr>
          </a:p>
        </p:txBody>
      </p:sp>
      <p:pic>
        <p:nvPicPr>
          <p:cNvPr id="275" name="Google Shape;275;p24"/>
          <p:cNvPicPr preferRelativeResize="0"/>
          <p:nvPr/>
        </p:nvPicPr>
        <p:blipFill>
          <a:blip r:embed="rId3">
            <a:alphaModFix/>
          </a:blip>
          <a:stretch>
            <a:fillRect/>
          </a:stretch>
        </p:blipFill>
        <p:spPr>
          <a:xfrm>
            <a:off x="1309425" y="2285250"/>
            <a:ext cx="3555075" cy="2380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25"/>
          <p:cNvSpPr txBox="1"/>
          <p:nvPr>
            <p:ph type="title"/>
          </p:nvPr>
        </p:nvSpPr>
        <p:spPr>
          <a:xfrm>
            <a:off x="1297500" y="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sz="3500"/>
              <a:t>Modelo de procesos</a:t>
            </a:r>
            <a:endParaRPr sz="3500"/>
          </a:p>
          <a:p>
            <a:pPr indent="0" lvl="0" marL="0" rtl="0" algn="ctr">
              <a:spcBef>
                <a:spcPts val="0"/>
              </a:spcBef>
              <a:spcAft>
                <a:spcPts val="0"/>
              </a:spcAft>
              <a:buNone/>
            </a:pPr>
            <a:r>
              <a:rPr lang="es-419" sz="3500"/>
              <a:t>(Basado en prototipos)</a:t>
            </a:r>
            <a:endParaRPr sz="3500"/>
          </a:p>
        </p:txBody>
      </p:sp>
      <p:sp>
        <p:nvSpPr>
          <p:cNvPr id="281" name="Google Shape;281;p25"/>
          <p:cNvSpPr txBox="1"/>
          <p:nvPr>
            <p:ph idx="2" type="body"/>
          </p:nvPr>
        </p:nvSpPr>
        <p:spPr>
          <a:xfrm>
            <a:off x="595200" y="1307838"/>
            <a:ext cx="4657500" cy="31575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Permite al desarrollador darse cuenta de lo que requiere el cliente.</a:t>
            </a:r>
            <a:endParaRPr sz="1800">
              <a:solidFill>
                <a:srgbClr val="FFFFFF"/>
              </a:solidFill>
              <a:latin typeface="Nunito"/>
              <a:ea typeface="Nunito"/>
              <a:cs typeface="Nunito"/>
              <a:sym typeface="Nunito"/>
            </a:endParaRPr>
          </a:p>
          <a:p>
            <a:pPr indent="-342900" lvl="0" marL="457200" rtl="0" algn="just">
              <a:spcBef>
                <a:spcPts val="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Permite que el desarrollador se dé cuenta cómo va avanzando en trabajo.</a:t>
            </a:r>
            <a:endParaRPr sz="1800">
              <a:solidFill>
                <a:srgbClr val="FFFFFF"/>
              </a:solidFill>
              <a:latin typeface="Nunito"/>
              <a:ea typeface="Nunito"/>
              <a:cs typeface="Nunito"/>
              <a:sym typeface="Nunito"/>
            </a:endParaRPr>
          </a:p>
          <a:p>
            <a:pPr indent="-342900" lvl="0" marL="457200" rtl="0" algn="just">
              <a:spcBef>
                <a:spcPts val="0"/>
              </a:spcBef>
              <a:spcAft>
                <a:spcPts val="0"/>
              </a:spcAft>
              <a:buClr>
                <a:srgbClr val="FFFFFF"/>
              </a:buClr>
              <a:buSzPts val="1800"/>
              <a:buFont typeface="Nunito"/>
              <a:buChar char="●"/>
            </a:pPr>
            <a:r>
              <a:rPr lang="es-419" sz="1800">
                <a:solidFill>
                  <a:srgbClr val="FFFFFF"/>
                </a:solidFill>
                <a:latin typeface="Nunito"/>
                <a:ea typeface="Nunito"/>
                <a:cs typeface="Nunito"/>
                <a:sym typeface="Nunito"/>
              </a:rPr>
              <a:t>Los cambios </a:t>
            </a:r>
            <a:r>
              <a:rPr lang="es-419" sz="1800">
                <a:solidFill>
                  <a:srgbClr val="FFFFFF"/>
                </a:solidFill>
                <a:latin typeface="Nunito"/>
                <a:ea typeface="Nunito"/>
                <a:cs typeface="Nunito"/>
                <a:sym typeface="Nunito"/>
              </a:rPr>
              <a:t>iniciales</a:t>
            </a:r>
            <a:r>
              <a:rPr lang="es-419" sz="1800">
                <a:solidFill>
                  <a:srgbClr val="FFFFFF"/>
                </a:solidFill>
                <a:latin typeface="Nunito"/>
                <a:ea typeface="Nunito"/>
                <a:cs typeface="Nunito"/>
                <a:sym typeface="Nunito"/>
              </a:rPr>
              <a:t> durante el desarrollo de un proyecto son menos costosos que si se realizan en etapas tardías</a:t>
            </a:r>
            <a:endParaRPr sz="1800">
              <a:solidFill>
                <a:srgbClr val="FFFFFF"/>
              </a:solidFill>
              <a:latin typeface="Nunito"/>
              <a:ea typeface="Nunito"/>
              <a:cs typeface="Nunito"/>
              <a:sym typeface="Nunito"/>
            </a:endParaRPr>
          </a:p>
          <a:p>
            <a:pPr indent="0" lvl="0" marL="0" rtl="0" algn="l">
              <a:spcBef>
                <a:spcPts val="0"/>
              </a:spcBef>
              <a:spcAft>
                <a:spcPts val="1600"/>
              </a:spcAft>
              <a:buNone/>
            </a:pPr>
            <a:r>
              <a:t/>
            </a:r>
            <a:endParaRPr sz="1800">
              <a:solidFill>
                <a:srgbClr val="FFFFFF"/>
              </a:solidFill>
              <a:latin typeface="Nunito"/>
              <a:ea typeface="Nunito"/>
              <a:cs typeface="Nunito"/>
              <a:sym typeface="Nunito"/>
            </a:endParaRPr>
          </a:p>
        </p:txBody>
      </p:sp>
      <p:pic>
        <p:nvPicPr>
          <p:cNvPr id="282" name="Google Shape;282;p25"/>
          <p:cNvPicPr preferRelativeResize="0"/>
          <p:nvPr/>
        </p:nvPicPr>
        <p:blipFill>
          <a:blip r:embed="rId3">
            <a:alphaModFix/>
          </a:blip>
          <a:stretch>
            <a:fillRect/>
          </a:stretch>
        </p:blipFill>
        <p:spPr>
          <a:xfrm>
            <a:off x="5405100" y="1460250"/>
            <a:ext cx="3586500" cy="277894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